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  <p:sldMasterId id="2147483686" r:id="rId4"/>
    <p:sldMasterId id="2147483705" r:id="rId5"/>
  </p:sldMasterIdLst>
  <p:notesMasterIdLst>
    <p:notesMasterId r:id="rId28"/>
  </p:notesMasterIdLst>
  <p:handoutMasterIdLst>
    <p:handoutMasterId r:id="rId29"/>
  </p:handoutMasterIdLst>
  <p:sldIdLst>
    <p:sldId id="573" r:id="rId6"/>
    <p:sldId id="556" r:id="rId7"/>
    <p:sldId id="437" r:id="rId8"/>
    <p:sldId id="558" r:id="rId9"/>
    <p:sldId id="475" r:id="rId10"/>
    <p:sldId id="557" r:id="rId11"/>
    <p:sldId id="559" r:id="rId12"/>
    <p:sldId id="479" r:id="rId13"/>
    <p:sldId id="462" r:id="rId14"/>
    <p:sldId id="480" r:id="rId15"/>
    <p:sldId id="481" r:id="rId16"/>
    <p:sldId id="582" r:id="rId17"/>
    <p:sldId id="482" r:id="rId18"/>
    <p:sldId id="483" r:id="rId19"/>
    <p:sldId id="561" r:id="rId20"/>
    <p:sldId id="484" r:id="rId21"/>
    <p:sldId id="447" r:id="rId22"/>
    <p:sldId id="598" r:id="rId23"/>
    <p:sldId id="599" r:id="rId24"/>
    <p:sldId id="600" r:id="rId25"/>
    <p:sldId id="601" r:id="rId26"/>
    <p:sldId id="581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n how" initials="ch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9BC"/>
    <a:srgbClr val="404040"/>
    <a:srgbClr val="D37303"/>
    <a:srgbClr val="E6E6E6"/>
    <a:srgbClr val="EEEEEE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853" autoAdjust="0"/>
    <p:restoredTop sz="96429" autoAdjust="0"/>
  </p:normalViewPr>
  <p:slideViewPr>
    <p:cSldViewPr snapToGrid="0" showGuides="1">
      <p:cViewPr varScale="1">
        <p:scale>
          <a:sx n="110" d="100"/>
          <a:sy n="110" d="100"/>
        </p:scale>
        <p:origin x="-1644" y="-90"/>
      </p:cViewPr>
      <p:guideLst>
        <p:guide orient="horz" pos="4034"/>
        <p:guide orient="horz" pos="1473"/>
        <p:guide orient="horz" pos="844"/>
        <p:guide pos="1813"/>
        <p:guide pos="265"/>
        <p:guide pos="5524"/>
        <p:guide pos="12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870"/>
    </p:cViewPr>
  </p:sorterViewPr>
  <p:notesViewPr>
    <p:cSldViewPr snapToGrid="0" showGuides="1">
      <p:cViewPr varScale="1">
        <p:scale>
          <a:sx n="86" d="100"/>
          <a:sy n="86" d="100"/>
        </p:scale>
        <p:origin x="-3846" y="-90"/>
      </p:cViewPr>
      <p:guideLst>
        <p:guide orient="horz" pos="292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6DAF64-DBDD-412E-ABD6-57E41A0F8EA4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ED1940E-2FEB-4473-8BB5-D61B1FD126F6}">
      <dgm:prSet phldrT="[文本]"/>
      <dgm:spPr/>
      <dgm:t>
        <a:bodyPr/>
        <a:lstStyle/>
        <a:p>
          <a:r>
            <a:rPr lang="en-US" altLang="zh-CN" dirty="0" smtClean="0"/>
            <a:t>1</a:t>
          </a:r>
          <a:endParaRPr lang="zh-CN" altLang="en-US" dirty="0"/>
        </a:p>
      </dgm:t>
    </dgm:pt>
    <dgm:pt modelId="{1D744DBE-CDF9-4E63-9E59-C09AF713BC73}" cxnId="{B5824859-5C7E-4160-8BD2-3B5FDE7E4F3A}" type="parTrans">
      <dgm:prSet/>
      <dgm:spPr/>
      <dgm:t>
        <a:bodyPr/>
        <a:lstStyle/>
        <a:p>
          <a:endParaRPr lang="zh-CN" altLang="en-US"/>
        </a:p>
      </dgm:t>
    </dgm:pt>
    <dgm:pt modelId="{3BC78B84-6E1B-4403-97D6-5CB0CFC47D69}" cxnId="{B5824859-5C7E-4160-8BD2-3B5FDE7E4F3A}" type="sibTrans">
      <dgm:prSet/>
      <dgm:spPr/>
      <dgm:t>
        <a:bodyPr/>
        <a:lstStyle/>
        <a:p>
          <a:endParaRPr lang="zh-CN" altLang="en-US"/>
        </a:p>
      </dgm:t>
    </dgm:pt>
    <dgm:pt modelId="{2D142E21-979E-4DBA-8823-84E61605BD91}">
      <dgm:prSet phldrT="[文本]"/>
      <dgm:spPr/>
      <dgm:t>
        <a:bodyPr/>
        <a:lstStyle/>
        <a:p>
          <a:r>
            <a:rPr lang="zh-CN" altLang="en-US" dirty="0" smtClean="0"/>
            <a:t>数据统计图表化阶段</a:t>
          </a:r>
          <a:endParaRPr lang="zh-CN" altLang="en-US" dirty="0"/>
        </a:p>
      </dgm:t>
    </dgm:pt>
    <dgm:pt modelId="{A552AC47-7AFC-4567-873B-FAE04448B498}" cxnId="{08D8F37B-A039-47C0-8679-5F5233AF5DC1}" type="parTrans">
      <dgm:prSet/>
      <dgm:spPr/>
      <dgm:t>
        <a:bodyPr/>
        <a:lstStyle/>
        <a:p>
          <a:endParaRPr lang="zh-CN" altLang="en-US"/>
        </a:p>
      </dgm:t>
    </dgm:pt>
    <dgm:pt modelId="{0A8FECB7-EF8D-4AB2-BBC9-FBF412F45AB2}" cxnId="{08D8F37B-A039-47C0-8679-5F5233AF5DC1}" type="sibTrans">
      <dgm:prSet/>
      <dgm:spPr/>
      <dgm:t>
        <a:bodyPr/>
        <a:lstStyle/>
        <a:p>
          <a:endParaRPr lang="zh-CN" altLang="en-US"/>
        </a:p>
      </dgm:t>
    </dgm:pt>
    <dgm:pt modelId="{28AC41ED-BAC6-4E0D-8E34-682EECA4B3AE}">
      <dgm:prSet phldrT="[文本]"/>
      <dgm:spPr/>
      <dgm:t>
        <a:bodyPr/>
        <a:lstStyle/>
        <a:p>
          <a:r>
            <a:rPr lang="en-US" altLang="zh-CN" dirty="0" smtClean="0"/>
            <a:t>2</a:t>
          </a:r>
          <a:endParaRPr lang="zh-CN" altLang="en-US" dirty="0"/>
        </a:p>
      </dgm:t>
    </dgm:pt>
    <dgm:pt modelId="{A85377B1-F464-455B-BB68-83A4414CB7FE}" cxnId="{5FFD84EE-D2A6-4FC3-B1F7-8CB033F05D9E}" type="parTrans">
      <dgm:prSet/>
      <dgm:spPr/>
      <dgm:t>
        <a:bodyPr/>
        <a:lstStyle/>
        <a:p>
          <a:endParaRPr lang="zh-CN" altLang="en-US"/>
        </a:p>
      </dgm:t>
    </dgm:pt>
    <dgm:pt modelId="{1EEBD43B-40BC-49E0-9499-392B42FBA963}" cxnId="{5FFD84EE-D2A6-4FC3-B1F7-8CB033F05D9E}" type="sibTrans">
      <dgm:prSet/>
      <dgm:spPr/>
      <dgm:t>
        <a:bodyPr/>
        <a:lstStyle/>
        <a:p>
          <a:endParaRPr lang="zh-CN" altLang="en-US"/>
        </a:p>
      </dgm:t>
    </dgm:pt>
    <dgm:pt modelId="{911A4DD8-858A-4561-A2FF-BAEAABFE60AF}">
      <dgm:prSet phldrT="[文本]"/>
      <dgm:spPr/>
      <dgm:t>
        <a:bodyPr/>
        <a:lstStyle/>
        <a:p>
          <a:r>
            <a:rPr lang="zh-CN" altLang="en-US" dirty="0" smtClean="0"/>
            <a:t>数据结果展示化</a:t>
          </a:r>
          <a:endParaRPr lang="zh-CN" altLang="en-US" dirty="0"/>
        </a:p>
      </dgm:t>
    </dgm:pt>
    <dgm:pt modelId="{801CBBE3-E651-4A5B-B99E-82C55872BC64}" cxnId="{A2BAD9A0-BAD7-4581-884A-CAE83BD373B1}" type="parTrans">
      <dgm:prSet/>
      <dgm:spPr/>
      <dgm:t>
        <a:bodyPr/>
        <a:lstStyle/>
        <a:p>
          <a:endParaRPr lang="zh-CN" altLang="en-US"/>
        </a:p>
      </dgm:t>
    </dgm:pt>
    <dgm:pt modelId="{B13DBC05-A6E8-4D7F-962B-3894BCBC6498}" cxnId="{A2BAD9A0-BAD7-4581-884A-CAE83BD373B1}" type="sibTrans">
      <dgm:prSet/>
      <dgm:spPr/>
      <dgm:t>
        <a:bodyPr/>
        <a:lstStyle/>
        <a:p>
          <a:endParaRPr lang="zh-CN" altLang="en-US"/>
        </a:p>
      </dgm:t>
    </dgm:pt>
    <dgm:pt modelId="{A1A6DD89-7EAD-4DD8-8BF4-71A02813B414}">
      <dgm:prSet phldrT="[文本]"/>
      <dgm:spPr/>
      <dgm:t>
        <a:bodyPr/>
        <a:lstStyle/>
        <a:p>
          <a:r>
            <a:rPr lang="zh-CN" altLang="en-US" dirty="0" smtClean="0"/>
            <a:t>功能强大、交互性强、适用范围广；集成了大量的图形算法、可视化算法，降低复杂的图表的成本。</a:t>
          </a:r>
          <a:endParaRPr lang="zh-CN" altLang="en-US" dirty="0"/>
        </a:p>
      </dgm:t>
    </dgm:pt>
    <dgm:pt modelId="{8A48F0FB-97FF-4E74-9111-8DC32771F6EB}" cxnId="{70636D2A-A249-4B67-A110-21205D00722F}" type="parTrans">
      <dgm:prSet/>
      <dgm:spPr/>
      <dgm:t>
        <a:bodyPr/>
        <a:lstStyle/>
        <a:p>
          <a:endParaRPr lang="zh-CN" altLang="en-US"/>
        </a:p>
      </dgm:t>
    </dgm:pt>
    <dgm:pt modelId="{D503157A-4E5A-4E87-A29F-F9F381B4D867}" cxnId="{70636D2A-A249-4B67-A110-21205D00722F}" type="sibTrans">
      <dgm:prSet/>
      <dgm:spPr/>
      <dgm:t>
        <a:bodyPr/>
        <a:lstStyle/>
        <a:p>
          <a:endParaRPr lang="zh-CN" altLang="en-US"/>
        </a:p>
      </dgm:t>
    </dgm:pt>
    <dgm:pt modelId="{E8308626-4EF9-41EB-8AAA-DA15D5B6C15D}">
      <dgm:prSet phldrT="[文本]"/>
      <dgm:spPr/>
      <dgm:t>
        <a:bodyPr/>
        <a:lstStyle/>
        <a:p>
          <a:r>
            <a:rPr lang="en-US" altLang="zh-CN" dirty="0" smtClean="0"/>
            <a:t>-----------</a:t>
          </a:r>
          <a:r>
            <a:rPr lang="zh-CN" altLang="en-US" dirty="0" smtClean="0"/>
            <a:t>表达历史数据，省略过程数据</a:t>
          </a:r>
          <a:endParaRPr lang="zh-CN" altLang="en-US" dirty="0"/>
        </a:p>
      </dgm:t>
    </dgm:pt>
    <dgm:pt modelId="{EA3ABBC3-9A2C-4A51-A1C6-AF5DECCB09E6}" cxnId="{BAD53054-DDF2-47E2-BADA-477B6B410E82}" type="sibTrans">
      <dgm:prSet/>
      <dgm:spPr/>
      <dgm:t>
        <a:bodyPr/>
        <a:lstStyle/>
        <a:p>
          <a:endParaRPr lang="zh-CN" altLang="en-US"/>
        </a:p>
      </dgm:t>
    </dgm:pt>
    <dgm:pt modelId="{5E4E758E-CAF9-4AC8-9A8D-2B1828167579}" cxnId="{BAD53054-DDF2-47E2-BADA-477B6B410E82}" type="parTrans">
      <dgm:prSet/>
      <dgm:spPr/>
      <dgm:t>
        <a:bodyPr/>
        <a:lstStyle/>
        <a:p>
          <a:endParaRPr lang="zh-CN" altLang="en-US"/>
        </a:p>
      </dgm:t>
    </dgm:pt>
    <dgm:pt modelId="{D078E58C-FF5C-453E-9944-96084B8D8FB3}" type="pres">
      <dgm:prSet presAssocID="{7D6DAF64-DBDD-412E-ABD6-57E41A0F8EA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73BEE42-5C2B-4D7E-8C73-878D48D1C299}" type="pres">
      <dgm:prSet presAssocID="{7ED1940E-2FEB-4473-8BB5-D61B1FD126F6}" presName="composite" presStyleCnt="0"/>
      <dgm:spPr/>
    </dgm:pt>
    <dgm:pt modelId="{75E8D25E-FFBB-4C64-B406-81E6F8B5FB20}" type="pres">
      <dgm:prSet presAssocID="{7ED1940E-2FEB-4473-8BB5-D61B1FD126F6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A15407-880C-4980-8EEB-FCE0D504A461}" type="pres">
      <dgm:prSet presAssocID="{7ED1940E-2FEB-4473-8BB5-D61B1FD126F6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B3ADC5-126F-4768-B3D7-BE80F971D7A6}" type="pres">
      <dgm:prSet presAssocID="{3BC78B84-6E1B-4403-97D6-5CB0CFC47D69}" presName="sp" presStyleCnt="0"/>
      <dgm:spPr/>
    </dgm:pt>
    <dgm:pt modelId="{5BADFAC4-455D-41F4-95EC-E2A37FAA7102}" type="pres">
      <dgm:prSet presAssocID="{28AC41ED-BAC6-4E0D-8E34-682EECA4B3AE}" presName="composite" presStyleCnt="0"/>
      <dgm:spPr/>
    </dgm:pt>
    <dgm:pt modelId="{E8F77D4D-13B0-4822-A7C6-60174A6F3025}" type="pres">
      <dgm:prSet presAssocID="{28AC41ED-BAC6-4E0D-8E34-682EECA4B3AE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81B50A-E53B-4C4C-9C4A-ADFCB692B468}" type="pres">
      <dgm:prSet presAssocID="{28AC41ED-BAC6-4E0D-8E34-682EECA4B3AE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5824859-5C7E-4160-8BD2-3B5FDE7E4F3A}" srcId="{7D6DAF64-DBDD-412E-ABD6-57E41A0F8EA4}" destId="{7ED1940E-2FEB-4473-8BB5-D61B1FD126F6}" srcOrd="0" destOrd="0" parTransId="{1D744DBE-CDF9-4E63-9E59-C09AF713BC73}" sibTransId="{3BC78B84-6E1B-4403-97D6-5CB0CFC47D69}"/>
    <dgm:cxn modelId="{08D8F37B-A039-47C0-8679-5F5233AF5DC1}" srcId="{7ED1940E-2FEB-4473-8BB5-D61B1FD126F6}" destId="{2D142E21-979E-4DBA-8823-84E61605BD91}" srcOrd="0" destOrd="0" parTransId="{A552AC47-7AFC-4567-873B-FAE04448B498}" sibTransId="{0A8FECB7-EF8D-4AB2-BBC9-FBF412F45AB2}"/>
    <dgm:cxn modelId="{67557C36-9F0A-462D-964C-51ABAD337496}" type="presOf" srcId="{E8308626-4EF9-41EB-8AAA-DA15D5B6C15D}" destId="{CFA15407-880C-4980-8EEB-FCE0D504A461}" srcOrd="0" destOrd="1" presId="urn:microsoft.com/office/officeart/2005/8/layout/chevron2"/>
    <dgm:cxn modelId="{5FFD84EE-D2A6-4FC3-B1F7-8CB033F05D9E}" srcId="{7D6DAF64-DBDD-412E-ABD6-57E41A0F8EA4}" destId="{28AC41ED-BAC6-4E0D-8E34-682EECA4B3AE}" srcOrd="1" destOrd="0" parTransId="{A85377B1-F464-455B-BB68-83A4414CB7FE}" sibTransId="{1EEBD43B-40BC-49E0-9499-392B42FBA963}"/>
    <dgm:cxn modelId="{70636D2A-A249-4B67-A110-21205D00722F}" srcId="{28AC41ED-BAC6-4E0D-8E34-682EECA4B3AE}" destId="{A1A6DD89-7EAD-4DD8-8BF4-71A02813B414}" srcOrd="1" destOrd="0" parTransId="{8A48F0FB-97FF-4E74-9111-8DC32771F6EB}" sibTransId="{D503157A-4E5A-4E87-A29F-F9F381B4D867}"/>
    <dgm:cxn modelId="{FCE95BA3-7B3E-4810-B76D-BD37EF03DFE0}" type="presOf" srcId="{28AC41ED-BAC6-4E0D-8E34-682EECA4B3AE}" destId="{E8F77D4D-13B0-4822-A7C6-60174A6F3025}" srcOrd="0" destOrd="0" presId="urn:microsoft.com/office/officeart/2005/8/layout/chevron2"/>
    <dgm:cxn modelId="{FBDA452C-ED57-4E9F-8295-772263D500BA}" type="presOf" srcId="{911A4DD8-858A-4561-A2FF-BAEAABFE60AF}" destId="{F081B50A-E53B-4C4C-9C4A-ADFCB692B468}" srcOrd="0" destOrd="0" presId="urn:microsoft.com/office/officeart/2005/8/layout/chevron2"/>
    <dgm:cxn modelId="{EDDD6472-862F-4B70-B584-18FA6B539CF3}" type="presOf" srcId="{7ED1940E-2FEB-4473-8BB5-D61B1FD126F6}" destId="{75E8D25E-FFBB-4C64-B406-81E6F8B5FB20}" srcOrd="0" destOrd="0" presId="urn:microsoft.com/office/officeart/2005/8/layout/chevron2"/>
    <dgm:cxn modelId="{01353B40-2C0E-43D0-850D-8D8057E7D0D8}" type="presOf" srcId="{A1A6DD89-7EAD-4DD8-8BF4-71A02813B414}" destId="{F081B50A-E53B-4C4C-9C4A-ADFCB692B468}" srcOrd="0" destOrd="1" presId="urn:microsoft.com/office/officeart/2005/8/layout/chevron2"/>
    <dgm:cxn modelId="{6E6C0912-E8DF-48AF-8C9E-CF1D9FC36C80}" type="presOf" srcId="{7D6DAF64-DBDD-412E-ABD6-57E41A0F8EA4}" destId="{D078E58C-FF5C-453E-9944-96084B8D8FB3}" srcOrd="0" destOrd="0" presId="urn:microsoft.com/office/officeart/2005/8/layout/chevron2"/>
    <dgm:cxn modelId="{A2BAD9A0-BAD7-4581-884A-CAE83BD373B1}" srcId="{28AC41ED-BAC6-4E0D-8E34-682EECA4B3AE}" destId="{911A4DD8-858A-4561-A2FF-BAEAABFE60AF}" srcOrd="0" destOrd="0" parTransId="{801CBBE3-E651-4A5B-B99E-82C55872BC64}" sibTransId="{B13DBC05-A6E8-4D7F-962B-3894BCBC6498}"/>
    <dgm:cxn modelId="{127D9395-7CE0-4BC1-9926-1EF7956D7341}" type="presOf" srcId="{2D142E21-979E-4DBA-8823-84E61605BD91}" destId="{CFA15407-880C-4980-8EEB-FCE0D504A461}" srcOrd="0" destOrd="0" presId="urn:microsoft.com/office/officeart/2005/8/layout/chevron2"/>
    <dgm:cxn modelId="{BAD53054-DDF2-47E2-BADA-477B6B410E82}" srcId="{7ED1940E-2FEB-4473-8BB5-D61B1FD126F6}" destId="{E8308626-4EF9-41EB-8AAA-DA15D5B6C15D}" srcOrd="1" destOrd="0" parTransId="{5E4E758E-CAF9-4AC8-9A8D-2B1828167579}" sibTransId="{EA3ABBC3-9A2C-4A51-A1C6-AF5DECCB09E6}"/>
    <dgm:cxn modelId="{FDD651D4-0207-4838-8DF4-7889D997A3AB}" type="presParOf" srcId="{D078E58C-FF5C-453E-9944-96084B8D8FB3}" destId="{573BEE42-5C2B-4D7E-8C73-878D48D1C299}" srcOrd="0" destOrd="0" presId="urn:microsoft.com/office/officeart/2005/8/layout/chevron2"/>
    <dgm:cxn modelId="{80E2EC8F-5376-4320-90C2-7F5FEC63E26C}" type="presParOf" srcId="{573BEE42-5C2B-4D7E-8C73-878D48D1C299}" destId="{75E8D25E-FFBB-4C64-B406-81E6F8B5FB20}" srcOrd="0" destOrd="0" presId="urn:microsoft.com/office/officeart/2005/8/layout/chevron2"/>
    <dgm:cxn modelId="{E0FF57FF-B7B4-4B06-8E5A-05B6A3803670}" type="presParOf" srcId="{573BEE42-5C2B-4D7E-8C73-878D48D1C299}" destId="{CFA15407-880C-4980-8EEB-FCE0D504A461}" srcOrd="1" destOrd="0" presId="urn:microsoft.com/office/officeart/2005/8/layout/chevron2"/>
    <dgm:cxn modelId="{FAF73485-98E2-405F-AD10-9555B697ACB6}" type="presParOf" srcId="{D078E58C-FF5C-453E-9944-96084B8D8FB3}" destId="{65B3ADC5-126F-4768-B3D7-BE80F971D7A6}" srcOrd="1" destOrd="0" presId="urn:microsoft.com/office/officeart/2005/8/layout/chevron2"/>
    <dgm:cxn modelId="{33A2ED36-1282-419E-AE65-C1DE5277FEC7}" type="presParOf" srcId="{D078E58C-FF5C-453E-9944-96084B8D8FB3}" destId="{5BADFAC4-455D-41F4-95EC-E2A37FAA7102}" srcOrd="2" destOrd="0" presId="urn:microsoft.com/office/officeart/2005/8/layout/chevron2"/>
    <dgm:cxn modelId="{AFD32B02-9D2A-4056-8894-898516976AEB}" type="presParOf" srcId="{5BADFAC4-455D-41F4-95EC-E2A37FAA7102}" destId="{E8F77D4D-13B0-4822-A7C6-60174A6F3025}" srcOrd="0" destOrd="0" presId="urn:microsoft.com/office/officeart/2005/8/layout/chevron2"/>
    <dgm:cxn modelId="{BF00D4ED-2EA0-4627-A8FA-406AFED9AF97}" type="presParOf" srcId="{5BADFAC4-455D-41F4-95EC-E2A37FAA7102}" destId="{F081B50A-E53B-4C4C-9C4A-ADFCB692B46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6DAF64-DBDD-412E-ABD6-57E41A0F8EA4}" type="doc">
      <dgm:prSet loTypeId="urn:microsoft.com/office/officeart/2005/8/layout/chevron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BF18394-E799-425A-B6E4-6C45B8F3DAAA}">
      <dgm:prSet phldrT="[文本]"/>
      <dgm:spPr/>
      <dgm:t>
        <a:bodyPr/>
        <a:lstStyle/>
        <a:p>
          <a:r>
            <a:rPr lang="en-US" altLang="zh-CN" dirty="0" smtClean="0"/>
            <a:t>3</a:t>
          </a:r>
          <a:endParaRPr lang="zh-CN" altLang="en-US" dirty="0"/>
        </a:p>
      </dgm:t>
    </dgm:pt>
    <dgm:pt modelId="{C812A6B1-B1A0-4AEE-871C-722625F6C2D5}" cxnId="{C352C126-3E96-4B54-80E2-B5D43DAF7758}" type="parTrans">
      <dgm:prSet/>
      <dgm:spPr/>
      <dgm:t>
        <a:bodyPr/>
        <a:lstStyle/>
        <a:p>
          <a:endParaRPr lang="zh-CN" altLang="en-US"/>
        </a:p>
      </dgm:t>
    </dgm:pt>
    <dgm:pt modelId="{8725EF13-416D-43C6-BEC0-12E1C00C01E6}" cxnId="{C352C126-3E96-4B54-80E2-B5D43DAF7758}" type="sibTrans">
      <dgm:prSet/>
      <dgm:spPr/>
      <dgm:t>
        <a:bodyPr/>
        <a:lstStyle/>
        <a:p>
          <a:endParaRPr lang="zh-CN" altLang="en-US"/>
        </a:p>
      </dgm:t>
    </dgm:pt>
    <dgm:pt modelId="{BA027364-E796-46C0-A37C-C2E8F62F3900}">
      <dgm:prSet phldrT="[文本]"/>
      <dgm:spPr/>
      <dgm:t>
        <a:bodyPr/>
        <a:lstStyle/>
        <a:p>
          <a:r>
            <a:rPr lang="zh-CN" altLang="en-US" dirty="0" smtClean="0"/>
            <a:t>数据分析过程可视化</a:t>
          </a:r>
          <a:endParaRPr lang="zh-CN" altLang="en-US" dirty="0"/>
        </a:p>
      </dgm:t>
    </dgm:pt>
    <dgm:pt modelId="{8C0EA0D5-1D12-460A-9E24-712BE9409957}" cxnId="{05C34FDE-AECD-4755-BE4D-64913D2F54DA}" type="parTrans">
      <dgm:prSet/>
      <dgm:spPr/>
      <dgm:t>
        <a:bodyPr/>
        <a:lstStyle/>
        <a:p>
          <a:endParaRPr lang="zh-CN" altLang="en-US"/>
        </a:p>
      </dgm:t>
    </dgm:pt>
    <dgm:pt modelId="{1C129B01-2CCE-4069-8F76-A9CBD0CAC892}" cxnId="{05C34FDE-AECD-4755-BE4D-64913D2F54DA}" type="sibTrans">
      <dgm:prSet/>
      <dgm:spPr/>
      <dgm:t>
        <a:bodyPr/>
        <a:lstStyle/>
        <a:p>
          <a:endParaRPr lang="zh-CN" altLang="en-US"/>
        </a:p>
      </dgm:t>
    </dgm:pt>
    <dgm:pt modelId="{E5EF15DC-77AC-478A-93CE-ED47752741E0}">
      <dgm:prSet phldrT="[文本]"/>
      <dgm:spPr/>
      <dgm:t>
        <a:bodyPr/>
        <a:lstStyle/>
        <a:p>
          <a:r>
            <a:rPr lang="zh-CN" altLang="en-US" dirty="0" smtClean="0"/>
            <a:t>需要对数据的分析过程进行可视化，更好的探索规律、查找问题</a:t>
          </a:r>
          <a:endParaRPr lang="zh-CN" altLang="en-US" dirty="0"/>
        </a:p>
      </dgm:t>
    </dgm:pt>
    <dgm:pt modelId="{2C61B056-6FCE-4DA9-B799-422E5BC10916}" cxnId="{E4D15398-80AC-4E57-8A00-67B927DCC330}" type="parTrans">
      <dgm:prSet/>
      <dgm:spPr/>
      <dgm:t>
        <a:bodyPr/>
        <a:lstStyle/>
        <a:p>
          <a:endParaRPr lang="zh-CN" altLang="en-US"/>
        </a:p>
      </dgm:t>
    </dgm:pt>
    <dgm:pt modelId="{F09BF098-6E21-4F38-BEAA-DC3DE2A438D8}" cxnId="{E4D15398-80AC-4E57-8A00-67B927DCC330}" type="sibTrans">
      <dgm:prSet/>
      <dgm:spPr/>
      <dgm:t>
        <a:bodyPr/>
        <a:lstStyle/>
        <a:p>
          <a:endParaRPr lang="zh-CN" altLang="en-US"/>
        </a:p>
      </dgm:t>
    </dgm:pt>
    <dgm:pt modelId="{7ED1940E-2FEB-4473-8BB5-D61B1FD126F6}">
      <dgm:prSet phldrT="[文本]"/>
      <dgm:spPr/>
      <dgm:t>
        <a:bodyPr/>
        <a:lstStyle/>
        <a:p>
          <a:r>
            <a:rPr lang="en-US" altLang="zh-CN" dirty="0" smtClean="0"/>
            <a:t>4</a:t>
          </a:r>
          <a:endParaRPr lang="zh-CN" altLang="en-US" dirty="0"/>
        </a:p>
      </dgm:t>
    </dgm:pt>
    <dgm:pt modelId="{1D744DBE-CDF9-4E63-9E59-C09AF713BC73}" cxnId="{B5824859-5C7E-4160-8BD2-3B5FDE7E4F3A}" type="parTrans">
      <dgm:prSet/>
      <dgm:spPr/>
      <dgm:t>
        <a:bodyPr/>
        <a:lstStyle/>
        <a:p>
          <a:endParaRPr lang="zh-CN" altLang="en-US"/>
        </a:p>
      </dgm:t>
    </dgm:pt>
    <dgm:pt modelId="{3BC78B84-6E1B-4403-97D6-5CB0CFC47D69}" cxnId="{B5824859-5C7E-4160-8BD2-3B5FDE7E4F3A}" type="sibTrans">
      <dgm:prSet/>
      <dgm:spPr/>
      <dgm:t>
        <a:bodyPr/>
        <a:lstStyle/>
        <a:p>
          <a:endParaRPr lang="zh-CN" altLang="en-US"/>
        </a:p>
      </dgm:t>
    </dgm:pt>
    <dgm:pt modelId="{2D142E21-979E-4DBA-8823-84E61605BD91}">
      <dgm:prSet phldrT="[文本]"/>
      <dgm:spPr/>
      <dgm:t>
        <a:bodyPr/>
        <a:lstStyle/>
        <a:p>
          <a:r>
            <a:rPr lang="en-US" altLang="en-US" dirty="0" smtClean="0"/>
            <a:t>VR/AR </a:t>
          </a:r>
          <a:r>
            <a:rPr lang="zh-CN" altLang="en-US" dirty="0" smtClean="0"/>
            <a:t>阶段的虚拟现实的可视化</a:t>
          </a:r>
          <a:endParaRPr lang="zh-CN" altLang="en-US" dirty="0"/>
        </a:p>
      </dgm:t>
    </dgm:pt>
    <dgm:pt modelId="{A552AC47-7AFC-4567-873B-FAE04448B498}" cxnId="{08D8F37B-A039-47C0-8679-5F5233AF5DC1}" type="parTrans">
      <dgm:prSet/>
      <dgm:spPr/>
      <dgm:t>
        <a:bodyPr/>
        <a:lstStyle/>
        <a:p>
          <a:endParaRPr lang="zh-CN" altLang="en-US"/>
        </a:p>
      </dgm:t>
    </dgm:pt>
    <dgm:pt modelId="{0A8FECB7-EF8D-4AB2-BBC9-FBF412F45AB2}" cxnId="{08D8F37B-A039-47C0-8679-5F5233AF5DC1}" type="sibTrans">
      <dgm:prSet/>
      <dgm:spPr/>
      <dgm:t>
        <a:bodyPr/>
        <a:lstStyle/>
        <a:p>
          <a:endParaRPr lang="zh-CN" altLang="en-US"/>
        </a:p>
      </dgm:t>
    </dgm:pt>
    <dgm:pt modelId="{E8308626-4EF9-41EB-8AAA-DA15D5B6C15D}">
      <dgm:prSet phldrT="[文本]"/>
      <dgm:spPr/>
      <dgm:t>
        <a:bodyPr/>
        <a:lstStyle/>
        <a:p>
          <a:r>
            <a:rPr lang="zh-CN" altLang="en-US" dirty="0" smtClean="0"/>
            <a:t>虚拟现实提升概率思维、多维数据的可视化、高密度信息的展示、以及提供情境使人们更全面地理解问题。</a:t>
          </a:r>
          <a:endParaRPr lang="zh-CN" altLang="en-US" dirty="0"/>
        </a:p>
      </dgm:t>
    </dgm:pt>
    <dgm:pt modelId="{5E4E758E-CAF9-4AC8-9A8D-2B1828167579}" cxnId="{BAD53054-DDF2-47E2-BADA-477B6B410E82}" type="parTrans">
      <dgm:prSet/>
      <dgm:spPr/>
      <dgm:t>
        <a:bodyPr/>
        <a:lstStyle/>
        <a:p>
          <a:endParaRPr lang="zh-CN" altLang="en-US"/>
        </a:p>
      </dgm:t>
    </dgm:pt>
    <dgm:pt modelId="{EA3ABBC3-9A2C-4A51-A1C6-AF5DECCB09E6}" cxnId="{BAD53054-DDF2-47E2-BADA-477B6B410E82}" type="sibTrans">
      <dgm:prSet/>
      <dgm:spPr/>
      <dgm:t>
        <a:bodyPr/>
        <a:lstStyle/>
        <a:p>
          <a:endParaRPr lang="zh-CN" altLang="en-US"/>
        </a:p>
      </dgm:t>
    </dgm:pt>
    <dgm:pt modelId="{28AC41ED-BAC6-4E0D-8E34-682EECA4B3AE}">
      <dgm:prSet phldrT="[文本]"/>
      <dgm:spPr/>
      <dgm:t>
        <a:bodyPr/>
        <a:lstStyle/>
        <a:p>
          <a:r>
            <a:rPr lang="en-US" altLang="zh-CN" dirty="0" smtClean="0"/>
            <a:t>5</a:t>
          </a:r>
          <a:endParaRPr lang="zh-CN" altLang="en-US" dirty="0"/>
        </a:p>
      </dgm:t>
    </dgm:pt>
    <dgm:pt modelId="{A85377B1-F464-455B-BB68-83A4414CB7FE}" cxnId="{5FFD84EE-D2A6-4FC3-B1F7-8CB033F05D9E}" type="parTrans">
      <dgm:prSet/>
      <dgm:spPr/>
      <dgm:t>
        <a:bodyPr/>
        <a:lstStyle/>
        <a:p>
          <a:endParaRPr lang="zh-CN" altLang="en-US"/>
        </a:p>
      </dgm:t>
    </dgm:pt>
    <dgm:pt modelId="{1EEBD43B-40BC-49E0-9499-392B42FBA963}" cxnId="{5FFD84EE-D2A6-4FC3-B1F7-8CB033F05D9E}" type="sibTrans">
      <dgm:prSet/>
      <dgm:spPr/>
      <dgm:t>
        <a:bodyPr/>
        <a:lstStyle/>
        <a:p>
          <a:endParaRPr lang="zh-CN" altLang="en-US"/>
        </a:p>
      </dgm:t>
    </dgm:pt>
    <dgm:pt modelId="{911A4DD8-858A-4561-A2FF-BAEAABFE60AF}">
      <dgm:prSet phldrT="[文本]"/>
      <dgm:spPr/>
      <dgm:t>
        <a:bodyPr/>
        <a:lstStyle/>
        <a:p>
          <a:r>
            <a:rPr lang="zh-CN" altLang="en-US" dirty="0" smtClean="0"/>
            <a:t>人工智能</a:t>
          </a:r>
          <a:endParaRPr lang="zh-CN" altLang="en-US" dirty="0"/>
        </a:p>
      </dgm:t>
    </dgm:pt>
    <dgm:pt modelId="{801CBBE3-E651-4A5B-B99E-82C55872BC64}" cxnId="{A2BAD9A0-BAD7-4581-884A-CAE83BD373B1}" type="parTrans">
      <dgm:prSet/>
      <dgm:spPr/>
      <dgm:t>
        <a:bodyPr/>
        <a:lstStyle/>
        <a:p>
          <a:endParaRPr lang="zh-CN" altLang="en-US"/>
        </a:p>
      </dgm:t>
    </dgm:pt>
    <dgm:pt modelId="{B13DBC05-A6E8-4D7F-962B-3894BCBC6498}" cxnId="{A2BAD9A0-BAD7-4581-884A-CAE83BD373B1}" type="sibTrans">
      <dgm:prSet/>
      <dgm:spPr/>
      <dgm:t>
        <a:bodyPr/>
        <a:lstStyle/>
        <a:p>
          <a:endParaRPr lang="zh-CN" altLang="en-US"/>
        </a:p>
      </dgm:t>
    </dgm:pt>
    <dgm:pt modelId="{B73FCD59-FDF8-4CDC-B559-AB575E76434C}">
      <dgm:prSet/>
      <dgm:spPr/>
      <dgm:t>
        <a:bodyPr/>
        <a:lstStyle/>
        <a:p>
          <a:r>
            <a:rPr lang="zh-CN" altLang="en-US" dirty="0" smtClean="0"/>
            <a:t>串联决策层（人）和数据层的最佳桥梁。发现大数据背后隐含的规律，产生洞见。</a:t>
          </a:r>
        </a:p>
      </dgm:t>
    </dgm:pt>
    <dgm:pt modelId="{81FD41EA-7199-4615-A421-0B657C26E584}" cxnId="{D22F7230-1BF9-4961-B158-F765B398D1A5}" type="parTrans">
      <dgm:prSet/>
      <dgm:spPr/>
      <dgm:t>
        <a:bodyPr/>
        <a:lstStyle/>
        <a:p>
          <a:endParaRPr lang="zh-CN" altLang="en-US"/>
        </a:p>
      </dgm:t>
    </dgm:pt>
    <dgm:pt modelId="{8D2B0882-C048-48FB-8C6C-562EFCA79658}" cxnId="{D22F7230-1BF9-4961-B158-F765B398D1A5}" type="sibTrans">
      <dgm:prSet/>
      <dgm:spPr/>
      <dgm:t>
        <a:bodyPr/>
        <a:lstStyle/>
        <a:p>
          <a:endParaRPr lang="zh-CN" altLang="en-US"/>
        </a:p>
      </dgm:t>
    </dgm:pt>
    <dgm:pt modelId="{D078E58C-FF5C-453E-9944-96084B8D8FB3}" type="pres">
      <dgm:prSet presAssocID="{7D6DAF64-DBDD-412E-ABD6-57E41A0F8EA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94698A1-7947-4D77-8BB2-834CA8D83B52}" type="pres">
      <dgm:prSet presAssocID="{7BF18394-E799-425A-B6E4-6C45B8F3DAAA}" presName="composite" presStyleCnt="0"/>
      <dgm:spPr/>
    </dgm:pt>
    <dgm:pt modelId="{40F5C6E0-9D45-4365-8E5B-852B3B67CD02}" type="pres">
      <dgm:prSet presAssocID="{7BF18394-E799-425A-B6E4-6C45B8F3DAA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F27DF9-FD3F-4C8C-A7EF-46571AAB18E0}" type="pres">
      <dgm:prSet presAssocID="{7BF18394-E799-425A-B6E4-6C45B8F3DAAA}" presName="descendantText" presStyleLbl="alignAcc1" presStyleIdx="0" presStyleCnt="3" custLinFactNeighborX="327" custLinFactNeighborY="79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7B3CC0-16DD-4DC2-B633-6CAFC7FB8178}" type="pres">
      <dgm:prSet presAssocID="{8725EF13-416D-43C6-BEC0-12E1C00C01E6}" presName="sp" presStyleCnt="0"/>
      <dgm:spPr/>
    </dgm:pt>
    <dgm:pt modelId="{573BEE42-5C2B-4D7E-8C73-878D48D1C299}" type="pres">
      <dgm:prSet presAssocID="{7ED1940E-2FEB-4473-8BB5-D61B1FD126F6}" presName="composite" presStyleCnt="0"/>
      <dgm:spPr/>
    </dgm:pt>
    <dgm:pt modelId="{75E8D25E-FFBB-4C64-B406-81E6F8B5FB20}" type="pres">
      <dgm:prSet presAssocID="{7ED1940E-2FEB-4473-8BB5-D61B1FD126F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FA15407-880C-4980-8EEB-FCE0D504A461}" type="pres">
      <dgm:prSet presAssocID="{7ED1940E-2FEB-4473-8BB5-D61B1FD126F6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B3ADC5-126F-4768-B3D7-BE80F971D7A6}" type="pres">
      <dgm:prSet presAssocID="{3BC78B84-6E1B-4403-97D6-5CB0CFC47D69}" presName="sp" presStyleCnt="0"/>
      <dgm:spPr/>
    </dgm:pt>
    <dgm:pt modelId="{5BADFAC4-455D-41F4-95EC-E2A37FAA7102}" type="pres">
      <dgm:prSet presAssocID="{28AC41ED-BAC6-4E0D-8E34-682EECA4B3AE}" presName="composite" presStyleCnt="0"/>
      <dgm:spPr/>
    </dgm:pt>
    <dgm:pt modelId="{E8F77D4D-13B0-4822-A7C6-60174A6F3025}" type="pres">
      <dgm:prSet presAssocID="{28AC41ED-BAC6-4E0D-8E34-682EECA4B3A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81B50A-E53B-4C4C-9C4A-ADFCB692B468}" type="pres">
      <dgm:prSet presAssocID="{28AC41ED-BAC6-4E0D-8E34-682EECA4B3A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7DF1AE6-F83B-4CA1-B273-080BC193CAB3}" type="presOf" srcId="{7ED1940E-2FEB-4473-8BB5-D61B1FD126F6}" destId="{75E8D25E-FFBB-4C64-B406-81E6F8B5FB20}" srcOrd="0" destOrd="0" presId="urn:microsoft.com/office/officeart/2005/8/layout/chevron2"/>
    <dgm:cxn modelId="{05C34FDE-AECD-4755-BE4D-64913D2F54DA}" srcId="{7BF18394-E799-425A-B6E4-6C45B8F3DAAA}" destId="{BA027364-E796-46C0-A37C-C2E8F62F3900}" srcOrd="0" destOrd="0" parTransId="{8C0EA0D5-1D12-460A-9E24-712BE9409957}" sibTransId="{1C129B01-2CCE-4069-8F76-A9CBD0CAC892}"/>
    <dgm:cxn modelId="{5FFD84EE-D2A6-4FC3-B1F7-8CB033F05D9E}" srcId="{7D6DAF64-DBDD-412E-ABD6-57E41A0F8EA4}" destId="{28AC41ED-BAC6-4E0D-8E34-682EECA4B3AE}" srcOrd="2" destOrd="0" parTransId="{A85377B1-F464-455B-BB68-83A4414CB7FE}" sibTransId="{1EEBD43B-40BC-49E0-9499-392B42FBA963}"/>
    <dgm:cxn modelId="{C352C126-3E96-4B54-80E2-B5D43DAF7758}" srcId="{7D6DAF64-DBDD-412E-ABD6-57E41A0F8EA4}" destId="{7BF18394-E799-425A-B6E4-6C45B8F3DAAA}" srcOrd="0" destOrd="0" parTransId="{C812A6B1-B1A0-4AEE-871C-722625F6C2D5}" sibTransId="{8725EF13-416D-43C6-BEC0-12E1C00C01E6}"/>
    <dgm:cxn modelId="{E4D15398-80AC-4E57-8A00-67B927DCC330}" srcId="{7BF18394-E799-425A-B6E4-6C45B8F3DAAA}" destId="{E5EF15DC-77AC-478A-93CE-ED47752741E0}" srcOrd="1" destOrd="0" parTransId="{2C61B056-6FCE-4DA9-B799-422E5BC10916}" sibTransId="{F09BF098-6E21-4F38-BEAA-DC3DE2A438D8}"/>
    <dgm:cxn modelId="{08D8F37B-A039-47C0-8679-5F5233AF5DC1}" srcId="{7ED1940E-2FEB-4473-8BB5-D61B1FD126F6}" destId="{2D142E21-979E-4DBA-8823-84E61605BD91}" srcOrd="0" destOrd="0" parTransId="{A552AC47-7AFC-4567-873B-FAE04448B498}" sibTransId="{0A8FECB7-EF8D-4AB2-BBC9-FBF412F45AB2}"/>
    <dgm:cxn modelId="{9D75A0D5-6D2C-4B1E-A841-17BDE876BB18}" type="presOf" srcId="{28AC41ED-BAC6-4E0D-8E34-682EECA4B3AE}" destId="{E8F77D4D-13B0-4822-A7C6-60174A6F3025}" srcOrd="0" destOrd="0" presId="urn:microsoft.com/office/officeart/2005/8/layout/chevron2"/>
    <dgm:cxn modelId="{E54D4675-3AF4-43B5-B369-0241659A6818}" type="presOf" srcId="{B73FCD59-FDF8-4CDC-B559-AB575E76434C}" destId="{F081B50A-E53B-4C4C-9C4A-ADFCB692B468}" srcOrd="0" destOrd="1" presId="urn:microsoft.com/office/officeart/2005/8/layout/chevron2"/>
    <dgm:cxn modelId="{A2BAD9A0-BAD7-4581-884A-CAE83BD373B1}" srcId="{28AC41ED-BAC6-4E0D-8E34-682EECA4B3AE}" destId="{911A4DD8-858A-4561-A2FF-BAEAABFE60AF}" srcOrd="0" destOrd="0" parTransId="{801CBBE3-E651-4A5B-B99E-82C55872BC64}" sibTransId="{B13DBC05-A6E8-4D7F-962B-3894BCBC6498}"/>
    <dgm:cxn modelId="{5E0FB779-F3B6-4556-9CCB-65D276460D1A}" type="presOf" srcId="{E5EF15DC-77AC-478A-93CE-ED47752741E0}" destId="{1EF27DF9-FD3F-4C8C-A7EF-46571AAB18E0}" srcOrd="0" destOrd="1" presId="urn:microsoft.com/office/officeart/2005/8/layout/chevron2"/>
    <dgm:cxn modelId="{2471356A-5CE2-4805-BE5C-BCDA28C37089}" type="presOf" srcId="{2D142E21-979E-4DBA-8823-84E61605BD91}" destId="{CFA15407-880C-4980-8EEB-FCE0D504A461}" srcOrd="0" destOrd="0" presId="urn:microsoft.com/office/officeart/2005/8/layout/chevron2"/>
    <dgm:cxn modelId="{B5824859-5C7E-4160-8BD2-3B5FDE7E4F3A}" srcId="{7D6DAF64-DBDD-412E-ABD6-57E41A0F8EA4}" destId="{7ED1940E-2FEB-4473-8BB5-D61B1FD126F6}" srcOrd="1" destOrd="0" parTransId="{1D744DBE-CDF9-4E63-9E59-C09AF713BC73}" sibTransId="{3BC78B84-6E1B-4403-97D6-5CB0CFC47D69}"/>
    <dgm:cxn modelId="{A1CDFE99-69EA-4257-B6CD-752978901143}" type="presOf" srcId="{7D6DAF64-DBDD-412E-ABD6-57E41A0F8EA4}" destId="{D078E58C-FF5C-453E-9944-96084B8D8FB3}" srcOrd="0" destOrd="0" presId="urn:microsoft.com/office/officeart/2005/8/layout/chevron2"/>
    <dgm:cxn modelId="{BAD53054-DDF2-47E2-BADA-477B6B410E82}" srcId="{7ED1940E-2FEB-4473-8BB5-D61B1FD126F6}" destId="{E8308626-4EF9-41EB-8AAA-DA15D5B6C15D}" srcOrd="1" destOrd="0" parTransId="{5E4E758E-CAF9-4AC8-9A8D-2B1828167579}" sibTransId="{EA3ABBC3-9A2C-4A51-A1C6-AF5DECCB09E6}"/>
    <dgm:cxn modelId="{376203CC-2FD6-40C0-BE73-09400D618684}" type="presOf" srcId="{BA027364-E796-46C0-A37C-C2E8F62F3900}" destId="{1EF27DF9-FD3F-4C8C-A7EF-46571AAB18E0}" srcOrd="0" destOrd="0" presId="urn:microsoft.com/office/officeart/2005/8/layout/chevron2"/>
    <dgm:cxn modelId="{55618227-08E7-46EE-8801-20E1E9599CEA}" type="presOf" srcId="{E8308626-4EF9-41EB-8AAA-DA15D5B6C15D}" destId="{CFA15407-880C-4980-8EEB-FCE0D504A461}" srcOrd="0" destOrd="1" presId="urn:microsoft.com/office/officeart/2005/8/layout/chevron2"/>
    <dgm:cxn modelId="{A6970E58-C90B-4358-A464-B90FC29210BC}" type="presOf" srcId="{911A4DD8-858A-4561-A2FF-BAEAABFE60AF}" destId="{F081B50A-E53B-4C4C-9C4A-ADFCB692B468}" srcOrd="0" destOrd="0" presId="urn:microsoft.com/office/officeart/2005/8/layout/chevron2"/>
    <dgm:cxn modelId="{04A8C944-517D-40F3-97CE-AEC238F37DBA}" type="presOf" srcId="{7BF18394-E799-425A-B6E4-6C45B8F3DAAA}" destId="{40F5C6E0-9D45-4365-8E5B-852B3B67CD02}" srcOrd="0" destOrd="0" presId="urn:microsoft.com/office/officeart/2005/8/layout/chevron2"/>
    <dgm:cxn modelId="{D22F7230-1BF9-4961-B158-F765B398D1A5}" srcId="{28AC41ED-BAC6-4E0D-8E34-682EECA4B3AE}" destId="{B73FCD59-FDF8-4CDC-B559-AB575E76434C}" srcOrd="1" destOrd="0" parTransId="{81FD41EA-7199-4615-A421-0B657C26E584}" sibTransId="{8D2B0882-C048-48FB-8C6C-562EFCA79658}"/>
    <dgm:cxn modelId="{37BAFC40-6DEA-4809-9C79-A5FC20E513EB}" type="presParOf" srcId="{D078E58C-FF5C-453E-9944-96084B8D8FB3}" destId="{E94698A1-7947-4D77-8BB2-834CA8D83B52}" srcOrd="0" destOrd="0" presId="urn:microsoft.com/office/officeart/2005/8/layout/chevron2"/>
    <dgm:cxn modelId="{128BE605-E892-46CE-B219-97ADBC716C7A}" type="presParOf" srcId="{E94698A1-7947-4D77-8BB2-834CA8D83B52}" destId="{40F5C6E0-9D45-4365-8E5B-852B3B67CD02}" srcOrd="0" destOrd="0" presId="urn:microsoft.com/office/officeart/2005/8/layout/chevron2"/>
    <dgm:cxn modelId="{5F28BA59-4FB5-412A-96E6-20A61D210A03}" type="presParOf" srcId="{E94698A1-7947-4D77-8BB2-834CA8D83B52}" destId="{1EF27DF9-FD3F-4C8C-A7EF-46571AAB18E0}" srcOrd="1" destOrd="0" presId="urn:microsoft.com/office/officeart/2005/8/layout/chevron2"/>
    <dgm:cxn modelId="{ADEC2488-89EE-4899-A123-26175F54AEEB}" type="presParOf" srcId="{D078E58C-FF5C-453E-9944-96084B8D8FB3}" destId="{D07B3CC0-16DD-4DC2-B633-6CAFC7FB8178}" srcOrd="1" destOrd="0" presId="urn:microsoft.com/office/officeart/2005/8/layout/chevron2"/>
    <dgm:cxn modelId="{9DF883C6-E429-4ED9-BAEF-05B3955E6940}" type="presParOf" srcId="{D078E58C-FF5C-453E-9944-96084B8D8FB3}" destId="{573BEE42-5C2B-4D7E-8C73-878D48D1C299}" srcOrd="2" destOrd="0" presId="urn:microsoft.com/office/officeart/2005/8/layout/chevron2"/>
    <dgm:cxn modelId="{F72D2179-B339-422B-AA4E-1168B90DA21E}" type="presParOf" srcId="{573BEE42-5C2B-4D7E-8C73-878D48D1C299}" destId="{75E8D25E-FFBB-4C64-B406-81E6F8B5FB20}" srcOrd="0" destOrd="0" presId="urn:microsoft.com/office/officeart/2005/8/layout/chevron2"/>
    <dgm:cxn modelId="{C8E1B2F7-7119-479C-962D-B3780DE8414A}" type="presParOf" srcId="{573BEE42-5C2B-4D7E-8C73-878D48D1C299}" destId="{CFA15407-880C-4980-8EEB-FCE0D504A461}" srcOrd="1" destOrd="0" presId="urn:microsoft.com/office/officeart/2005/8/layout/chevron2"/>
    <dgm:cxn modelId="{FD561E2A-62EE-4970-A3D2-EFDB5B0CA23C}" type="presParOf" srcId="{D078E58C-FF5C-453E-9944-96084B8D8FB3}" destId="{65B3ADC5-126F-4768-B3D7-BE80F971D7A6}" srcOrd="3" destOrd="0" presId="urn:microsoft.com/office/officeart/2005/8/layout/chevron2"/>
    <dgm:cxn modelId="{63052453-198D-4F0E-ABE0-4E1D4375B167}" type="presParOf" srcId="{D078E58C-FF5C-453E-9944-96084B8D8FB3}" destId="{5BADFAC4-455D-41F4-95EC-E2A37FAA7102}" srcOrd="4" destOrd="0" presId="urn:microsoft.com/office/officeart/2005/8/layout/chevron2"/>
    <dgm:cxn modelId="{1FB21CB3-8DFE-4F81-B768-3F331655CF5D}" type="presParOf" srcId="{5BADFAC4-455D-41F4-95EC-E2A37FAA7102}" destId="{E8F77D4D-13B0-4822-A7C6-60174A6F3025}" srcOrd="0" destOrd="0" presId="urn:microsoft.com/office/officeart/2005/8/layout/chevron2"/>
    <dgm:cxn modelId="{3B1FEB9C-A149-4540-9E03-2ECBB4C7BAEA}" type="presParOf" srcId="{5BADFAC4-455D-41F4-95EC-E2A37FAA7102}" destId="{F081B50A-E53B-4C4C-9C4A-ADFCB692B46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8D25E-FFBB-4C64-B406-81E6F8B5FB20}">
      <dsp:nvSpPr>
        <dsp:cNvPr id="0" name=""/>
        <dsp:cNvSpPr/>
      </dsp:nvSpPr>
      <dsp:spPr>
        <a:xfrm rot="5400000">
          <a:off x="-159919" y="160031"/>
          <a:ext cx="1066129" cy="74629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1</a:t>
          </a:r>
          <a:endParaRPr lang="zh-CN" altLang="en-US" sz="1400" kern="1200" dirty="0"/>
        </a:p>
      </dsp:txBody>
      <dsp:txXfrm rot="-5400000">
        <a:off x="1" y="373256"/>
        <a:ext cx="746290" cy="319839"/>
      </dsp:txXfrm>
    </dsp:sp>
    <dsp:sp modelId="{CFA15407-880C-4980-8EEB-FCE0D504A461}">
      <dsp:nvSpPr>
        <dsp:cNvPr id="0" name=""/>
        <dsp:cNvSpPr/>
      </dsp:nvSpPr>
      <dsp:spPr>
        <a:xfrm rot="5400000">
          <a:off x="3617720" y="-2871317"/>
          <a:ext cx="692984" cy="64358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/>
            <a:t>数据统计图表化阶段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100" kern="1200" dirty="0" smtClean="0"/>
            <a:t>-----------</a:t>
          </a:r>
          <a:r>
            <a:rPr lang="zh-CN" altLang="en-US" sz="1100" kern="1200" dirty="0" smtClean="0"/>
            <a:t>表达历史数据，省略过程数据</a:t>
          </a:r>
          <a:endParaRPr lang="zh-CN" altLang="en-US" sz="1100" kern="1200" dirty="0"/>
        </a:p>
      </dsp:txBody>
      <dsp:txXfrm rot="-5400000">
        <a:off x="746291" y="33941"/>
        <a:ext cx="6402014" cy="625326"/>
      </dsp:txXfrm>
    </dsp:sp>
    <dsp:sp modelId="{E8F77D4D-13B0-4822-A7C6-60174A6F3025}">
      <dsp:nvSpPr>
        <dsp:cNvPr id="0" name=""/>
        <dsp:cNvSpPr/>
      </dsp:nvSpPr>
      <dsp:spPr>
        <a:xfrm rot="5400000">
          <a:off x="-159919" y="1002273"/>
          <a:ext cx="1066129" cy="746290"/>
        </a:xfrm>
        <a:prstGeom prst="chevron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2</a:t>
          </a:r>
          <a:endParaRPr lang="zh-CN" altLang="en-US" sz="1400" kern="1200" dirty="0"/>
        </a:p>
      </dsp:txBody>
      <dsp:txXfrm rot="-5400000">
        <a:off x="1" y="1215498"/>
        <a:ext cx="746290" cy="319839"/>
      </dsp:txXfrm>
    </dsp:sp>
    <dsp:sp modelId="{F081B50A-E53B-4C4C-9C4A-ADFCB692B468}">
      <dsp:nvSpPr>
        <dsp:cNvPr id="0" name=""/>
        <dsp:cNvSpPr/>
      </dsp:nvSpPr>
      <dsp:spPr>
        <a:xfrm rot="5400000">
          <a:off x="3617720" y="-2029075"/>
          <a:ext cx="692984" cy="64358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/>
            <a:t>数据结果展示化</a:t>
          </a:r>
          <a:endParaRPr lang="zh-CN" alt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/>
            <a:t>功能强大、交互性强、适用范围广；集成了大量的图形算法、可视化算法，降低复杂的图表的成本。</a:t>
          </a:r>
          <a:endParaRPr lang="zh-CN" altLang="en-US" sz="1100" kern="1200" dirty="0"/>
        </a:p>
      </dsp:txBody>
      <dsp:txXfrm rot="-5400000">
        <a:off x="746291" y="876183"/>
        <a:ext cx="6402014" cy="625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5C6E0-9D45-4365-8E5B-852B3B67CD02}">
      <dsp:nvSpPr>
        <dsp:cNvPr id="0" name=""/>
        <dsp:cNvSpPr/>
      </dsp:nvSpPr>
      <dsp:spPr>
        <a:xfrm rot="5400000">
          <a:off x="-176234" y="177752"/>
          <a:ext cx="1174897" cy="82242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</a:t>
          </a:r>
          <a:endParaRPr lang="zh-CN" altLang="en-US" sz="1600" kern="1200" dirty="0"/>
        </a:p>
      </dsp:txBody>
      <dsp:txXfrm rot="-5400000">
        <a:off x="2" y="412731"/>
        <a:ext cx="822427" cy="352470"/>
      </dsp:txXfrm>
    </dsp:sp>
    <dsp:sp modelId="{1EF27DF9-FD3F-4C8C-A7EF-46571AAB18E0}">
      <dsp:nvSpPr>
        <dsp:cNvPr id="0" name=""/>
        <dsp:cNvSpPr/>
      </dsp:nvSpPr>
      <dsp:spPr>
        <a:xfrm rot="5400000">
          <a:off x="3601524" y="-2717194"/>
          <a:ext cx="763683" cy="6321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/>
            <a:t>数据分析过程可视化</a:t>
          </a:r>
          <a:endParaRPr lang="zh-CN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/>
            <a:t>需要对数据的分析过程进行可视化，更好的探索规律、查找问题</a:t>
          </a:r>
          <a:endParaRPr lang="zh-CN" altLang="en-US" sz="1000" kern="1200" dirty="0"/>
        </a:p>
      </dsp:txBody>
      <dsp:txXfrm rot="-5400000">
        <a:off x="822428" y="99182"/>
        <a:ext cx="6284596" cy="689123"/>
      </dsp:txXfrm>
    </dsp:sp>
    <dsp:sp modelId="{75E8D25E-FFBB-4C64-B406-81E6F8B5FB20}">
      <dsp:nvSpPr>
        <dsp:cNvPr id="0" name=""/>
        <dsp:cNvSpPr/>
      </dsp:nvSpPr>
      <dsp:spPr>
        <a:xfrm rot="5400000">
          <a:off x="-176234" y="1151246"/>
          <a:ext cx="1174897" cy="822427"/>
        </a:xfrm>
        <a:prstGeom prst="chevron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3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4</a:t>
          </a:r>
          <a:endParaRPr lang="zh-CN" altLang="en-US" sz="1600" kern="1200" dirty="0"/>
        </a:p>
      </dsp:txBody>
      <dsp:txXfrm rot="-5400000">
        <a:off x="2" y="1386225"/>
        <a:ext cx="822427" cy="352470"/>
      </dsp:txXfrm>
    </dsp:sp>
    <dsp:sp modelId="{CFA15407-880C-4980-8EEB-FCE0D504A461}">
      <dsp:nvSpPr>
        <dsp:cNvPr id="0" name=""/>
        <dsp:cNvSpPr/>
      </dsp:nvSpPr>
      <dsp:spPr>
        <a:xfrm rot="5400000">
          <a:off x="3601524" y="-1804084"/>
          <a:ext cx="763683" cy="6321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3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1000" kern="1200" dirty="0" smtClean="0"/>
            <a:t>VR/AR </a:t>
          </a:r>
          <a:r>
            <a:rPr lang="zh-CN" altLang="en-US" sz="1000" kern="1200" dirty="0" smtClean="0"/>
            <a:t>阶段的虚拟现实的可视化</a:t>
          </a:r>
          <a:endParaRPr lang="zh-CN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/>
            <a:t>虚拟现实提升概率思维、多维数据的可视化、高密度信息的展示、以及提供情境使人们更全面地理解问题。</a:t>
          </a:r>
          <a:endParaRPr lang="zh-CN" altLang="en-US" sz="1000" kern="1200" dirty="0"/>
        </a:p>
      </dsp:txBody>
      <dsp:txXfrm rot="-5400000">
        <a:off x="822428" y="1012292"/>
        <a:ext cx="6284596" cy="689123"/>
      </dsp:txXfrm>
    </dsp:sp>
    <dsp:sp modelId="{E8F77D4D-13B0-4822-A7C6-60174A6F3025}">
      <dsp:nvSpPr>
        <dsp:cNvPr id="0" name=""/>
        <dsp:cNvSpPr/>
      </dsp:nvSpPr>
      <dsp:spPr>
        <a:xfrm rot="5400000">
          <a:off x="-176234" y="2124740"/>
          <a:ext cx="1174897" cy="822427"/>
        </a:xfrm>
        <a:prstGeom prst="chevron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5</a:t>
          </a:r>
          <a:endParaRPr lang="zh-CN" altLang="en-US" sz="1600" kern="1200" dirty="0"/>
        </a:p>
      </dsp:txBody>
      <dsp:txXfrm rot="-5400000">
        <a:off x="2" y="2359719"/>
        <a:ext cx="822427" cy="352470"/>
      </dsp:txXfrm>
    </dsp:sp>
    <dsp:sp modelId="{F081B50A-E53B-4C4C-9C4A-ADFCB692B468}">
      <dsp:nvSpPr>
        <dsp:cNvPr id="0" name=""/>
        <dsp:cNvSpPr/>
      </dsp:nvSpPr>
      <dsp:spPr>
        <a:xfrm rot="5400000">
          <a:off x="3601524" y="-830590"/>
          <a:ext cx="763683" cy="63218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/>
            <a:t>人工智能</a:t>
          </a:r>
          <a:endParaRPr lang="zh-CN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000" kern="1200" dirty="0" smtClean="0"/>
            <a:t>串联决策层（人）和数据层的最佳桥梁。发现大数据背后隐含的规律，产生洞见。</a:t>
          </a:r>
        </a:p>
      </dsp:txBody>
      <dsp:txXfrm rot="-5400000">
        <a:off x="822428" y="1985786"/>
        <a:ext cx="6284596" cy="689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E7DF6-C895-4E53-B71A-F20B4CC8237B}" type="datetimeFigureOut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44FD6-F94A-461E-99AC-D29D4ACC8083}" type="slidenum">
              <a:rPr lang="zh-CN" altLang="en-US" smtClean="0">
                <a:ea typeface="微软雅黑" panose="020B0503020204020204" pitchFamily="34" charset="-122"/>
              </a:rPr>
            </a:fld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422EFC78-32FE-4758-B504-92B4D0B9F0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4C1B800-BCBD-4262-B579-5F77D9EE25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5E1B-70AA-4D6D-A851-01FA6AD8BF9A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A926-9446-4F62-9ECE-08A9B18F975E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336F-82DC-4654-9554-07866832948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B142-B2B8-4750-964D-A3BDE93F3EF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838B-5E56-4490-B16F-070FD98B5E3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4C82377E-F97D-47AE-AC5E-84E924FDA80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67C3AAF4-1844-4EEA-8132-22A06EE648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8509C01B-2147-4857-BC9C-29BBF313931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F9AD98D2-E8AF-49B1-9C8C-175DE0A5BE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01675" y="233363"/>
            <a:ext cx="7829550" cy="5759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5" y="233363"/>
            <a:ext cx="7829550" cy="5953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01675" y="1628775"/>
            <a:ext cx="7829550" cy="4364038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r="15524" b="21730"/>
          <a:stretch>
            <a:fillRect/>
          </a:stretch>
        </p:blipFill>
        <p:spPr>
          <a:xfrm>
            <a:off x="396" y="3389050"/>
            <a:ext cx="9143604" cy="346895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101600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A8EB-3E98-45DF-95F9-20499AB89BB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168-BF23-49EB-A4EA-A33054B30FF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3E32-CF70-4BAE-9C47-A15603A9F1F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5835-E83C-4B3D-BEF0-E2AC128A0F5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5E1B-70AA-4D6D-A851-01FA6AD8BF9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A926-9446-4F62-9ECE-08A9B18F975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r="15524" b="21730"/>
          <a:stretch>
            <a:fillRect/>
          </a:stretch>
        </p:blipFill>
        <p:spPr>
          <a:xfrm>
            <a:off x="396" y="3389050"/>
            <a:ext cx="9143604" cy="346895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101600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336F-82DC-4654-9554-07866832948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B142-B2B8-4750-964D-A3BDE93F3EF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838B-5E56-4490-B16F-070FD98B5E3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4C82377E-F97D-47AE-AC5E-84E924FDA80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67C3AAF4-1844-4EEA-8132-22A06EE6489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8509C01B-2147-4857-BC9C-29BBF313931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F9AD98D2-E8AF-49B1-9C8C-175DE0A5BE7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01675" y="233363"/>
            <a:ext cx="7829550" cy="5759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5" y="233363"/>
            <a:ext cx="7829550" cy="5953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01675" y="1628775"/>
            <a:ext cx="7829550" cy="4364038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r="15524" b="21730"/>
          <a:stretch>
            <a:fillRect/>
          </a:stretch>
        </p:blipFill>
        <p:spPr>
          <a:xfrm>
            <a:off x="396" y="3389050"/>
            <a:ext cx="9143604" cy="346895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101600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A8EB-3E98-45DF-95F9-20499AB89BB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168-BF23-49EB-A4EA-A33054B30FF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3E32-CF70-4BAE-9C47-A15603A9F1F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5835-E83C-4B3D-BEF0-E2AC128A0F5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5E1B-70AA-4D6D-A851-01FA6AD8BF9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A926-9446-4F62-9ECE-08A9B18F975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336F-82DC-4654-9554-07866832948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B142-B2B8-4750-964D-A3BDE93F3EF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838B-5E56-4490-B16F-070FD98B5E3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4C82377E-F97D-47AE-AC5E-84E924FDA80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67C3AAF4-1844-4EEA-8132-22A06EE6489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8509C01B-2147-4857-BC9C-29BBF313931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F9AD98D2-E8AF-49B1-9C8C-175DE0A5BE7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01675" y="233363"/>
            <a:ext cx="7829550" cy="5759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5" y="233363"/>
            <a:ext cx="7829550" cy="5953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01675" y="1628775"/>
            <a:ext cx="7829550" cy="4364038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r="15524" b="21730"/>
          <a:stretch>
            <a:fillRect/>
          </a:stretch>
        </p:blipFill>
        <p:spPr>
          <a:xfrm>
            <a:off x="396" y="3389050"/>
            <a:ext cx="9143604" cy="346895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9144000" cy="101600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A8EB-3E98-45DF-95F9-20499AB89BB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BA8EB-3E98-45DF-95F9-20499AB89BB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168-BF23-49EB-A4EA-A33054B30FF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3E32-CF70-4BAE-9C47-A15603A9F1F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5835-E83C-4B3D-BEF0-E2AC128A0F5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5E1B-70AA-4D6D-A851-01FA6AD8BF9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A926-9446-4F62-9ECE-08A9B18F975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E336F-82DC-4654-9554-07866832948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3B142-B2B8-4750-964D-A3BDE93F3EF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838B-5E56-4490-B16F-070FD98B5E3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4C82377E-F97D-47AE-AC5E-84E924FDA80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67C3AAF4-1844-4EEA-8132-22A06EE6489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168-BF23-49EB-A4EA-A33054B30FF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8509C01B-2147-4857-BC9C-29BBF313931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b="1"/>
            </a:lvl1pPr>
          </a:lstStyle>
          <a:p>
            <a:pPr>
              <a:defRPr/>
            </a:pPr>
            <a:fld id="{F9AD98D2-E8AF-49B1-9C8C-175DE0A5BE7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01675" y="233363"/>
            <a:ext cx="7829550" cy="57594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1675" y="233363"/>
            <a:ext cx="7829550" cy="59531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01675" y="1628775"/>
            <a:ext cx="7829550" cy="4364038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B3E32-CF70-4BAE-9C47-A15603A9F1F6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5835-E83C-4B3D-BEF0-E2AC128A0F5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18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9" Type="http://schemas.openxmlformats.org/officeDocument/2006/relationships/theme" Target="../theme/theme4.xml"/><Relationship Id="rId18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3AF3-DAC5-4E98-94B6-B2F606A2A076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08F32-F09A-4344-B65D-3757FEAF56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3AF3-DAC5-4E98-94B6-B2F606A2A07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3AF3-DAC5-4E98-94B6-B2F606A2A07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33AF3-DAC5-4E98-94B6-B2F606A2A07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08F32-F09A-4344-B65D-3757FEAF56B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.jpeg"/><Relationship Id="rId2" Type="http://schemas.microsoft.com/office/2007/relationships/hdphoto" Target="../media/hdphoto1.wdp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jpeg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2.xml"/><Relationship Id="rId8" Type="http://schemas.openxmlformats.org/officeDocument/2006/relationships/diagramData" Target="../diagrams/data2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6.png"/><Relationship Id="rId13" Type="http://schemas.openxmlformats.org/officeDocument/2006/relationships/slideLayout" Target="../slideLayouts/slideLayout2.xml"/><Relationship Id="rId12" Type="http://schemas.microsoft.com/office/2007/relationships/diagramDrawing" Target="../diagrams/drawing2.xml"/><Relationship Id="rId11" Type="http://schemas.openxmlformats.org/officeDocument/2006/relationships/diagramColors" Target="../diagrams/colors2.xml"/><Relationship Id="rId10" Type="http://schemas.openxmlformats.org/officeDocument/2006/relationships/diagramQuickStyle" Target="../diagrams/quickStyle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29" y="38314"/>
            <a:ext cx="43396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bg1"/>
                </a:solidFill>
              </a:rPr>
              <a:t>高级大数据人才培养丛书之一，大数据挖掘技术与应用</a:t>
            </a:r>
            <a:endParaRPr lang="zh-CN" altLang="en-US" sz="135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90305" y="3072130"/>
            <a:ext cx="368300" cy="32397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4" name="图片 13" descr="timgE8ADISUU.jpg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5350" y="6337300"/>
            <a:ext cx="2400300" cy="5207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718945" y="2028825"/>
            <a:ext cx="6269990" cy="8640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9230" y="2028825"/>
            <a:ext cx="259715" cy="86487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66"/>
              </a:solidFill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719235" y="2476495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何光威    主编                    郑志蕴    梁英杰    朱琼琼    副主编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25"/>
          <p:cNvSpPr>
            <a:spLocks noEditPoints="1"/>
          </p:cNvSpPr>
          <p:nvPr/>
        </p:nvSpPr>
        <p:spPr bwMode="auto">
          <a:xfrm>
            <a:off x="2331815" y="258477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TextBox 2"/>
          <p:cNvSpPr txBox="1"/>
          <p:nvPr/>
        </p:nvSpPr>
        <p:spPr>
          <a:xfrm rot="16200000">
            <a:off x="6802908" y="475572"/>
            <a:ext cx="921385" cy="14508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400" b="1" dirty="0">
                <a:solidFill>
                  <a:srgbClr val="000066"/>
                </a:solidFill>
              </a:rPr>
              <a:t>BIG </a:t>
            </a:r>
            <a:endParaRPr lang="en-US" altLang="zh-CN" sz="2400" b="1" dirty="0">
              <a:solidFill>
                <a:srgbClr val="000066"/>
              </a:solidFill>
            </a:endParaRPr>
          </a:p>
          <a:p>
            <a:r>
              <a:rPr lang="en-US" altLang="zh-CN" sz="2400" b="1" dirty="0">
                <a:solidFill>
                  <a:srgbClr val="000066"/>
                </a:solidFill>
              </a:rPr>
              <a:t>DATA</a:t>
            </a:r>
            <a:endParaRPr lang="en-US" altLang="zh-CN" sz="2400" b="1" dirty="0">
              <a:solidFill>
                <a:srgbClr val="000066"/>
              </a:solidFill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1719235" y="2110231"/>
            <a:ext cx="627008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刘  鹏    张  燕    总主编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Freeform 25"/>
          <p:cNvSpPr>
            <a:spLocks noEditPoints="1"/>
          </p:cNvSpPr>
          <p:nvPr/>
        </p:nvSpPr>
        <p:spPr bwMode="auto">
          <a:xfrm>
            <a:off x="3196118" y="221863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458932" y="693652"/>
            <a:ext cx="5028201" cy="10147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6000" b="1" spc="300" dirty="0">
                <a:ln w="11430"/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大数据可视化</a:t>
            </a:r>
            <a:endParaRPr lang="zh-CN" altLang="en-US" sz="6000" b="1" spc="300" dirty="0">
              <a:ln w="11430"/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25"/>
          <p:cNvSpPr>
            <a:spLocks noEditPoints="1"/>
          </p:cNvSpPr>
          <p:nvPr/>
        </p:nvSpPr>
        <p:spPr bwMode="auto">
          <a:xfrm>
            <a:off x="6659340" y="2584778"/>
            <a:ext cx="130969" cy="119856"/>
          </a:xfrm>
          <a:custGeom>
            <a:avLst/>
            <a:gdLst>
              <a:gd name="T0" fmla="*/ 35 w 70"/>
              <a:gd name="T1" fmla="*/ 0 h 64"/>
              <a:gd name="T2" fmla="*/ 12 w 70"/>
              <a:gd name="T3" fmla="*/ 10 h 64"/>
              <a:gd name="T4" fmla="*/ 12 w 70"/>
              <a:gd name="T5" fmla="*/ 55 h 64"/>
              <a:gd name="T6" fmla="*/ 35 w 70"/>
              <a:gd name="T7" fmla="*/ 64 h 64"/>
              <a:gd name="T8" fmla="*/ 57 w 70"/>
              <a:gd name="T9" fmla="*/ 55 h 64"/>
              <a:gd name="T10" fmla="*/ 57 w 70"/>
              <a:gd name="T11" fmla="*/ 10 h 64"/>
              <a:gd name="T12" fmla="*/ 35 w 70"/>
              <a:gd name="T13" fmla="*/ 0 h 64"/>
              <a:gd name="T14" fmla="*/ 54 w 70"/>
              <a:gd name="T15" fmla="*/ 52 h 64"/>
              <a:gd name="T16" fmla="*/ 35 w 70"/>
              <a:gd name="T17" fmla="*/ 60 h 64"/>
              <a:gd name="T18" fmla="*/ 15 w 70"/>
              <a:gd name="T19" fmla="*/ 52 h 64"/>
              <a:gd name="T20" fmla="*/ 7 w 70"/>
              <a:gd name="T21" fmla="*/ 32 h 64"/>
              <a:gd name="T22" fmla="*/ 15 w 70"/>
              <a:gd name="T23" fmla="*/ 13 h 64"/>
              <a:gd name="T24" fmla="*/ 35 w 70"/>
              <a:gd name="T25" fmla="*/ 5 h 64"/>
              <a:gd name="T26" fmla="*/ 54 w 70"/>
              <a:gd name="T27" fmla="*/ 13 h 64"/>
              <a:gd name="T28" fmla="*/ 62 w 70"/>
              <a:gd name="T29" fmla="*/ 32 h 64"/>
              <a:gd name="T30" fmla="*/ 54 w 70"/>
              <a:gd name="T31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0" h="64">
                <a:moveTo>
                  <a:pt x="35" y="0"/>
                </a:moveTo>
                <a:cubicBezTo>
                  <a:pt x="26" y="0"/>
                  <a:pt x="18" y="4"/>
                  <a:pt x="12" y="10"/>
                </a:cubicBezTo>
                <a:cubicBezTo>
                  <a:pt x="0" y="22"/>
                  <a:pt x="0" y="42"/>
                  <a:pt x="12" y="55"/>
                </a:cubicBezTo>
                <a:cubicBezTo>
                  <a:pt x="18" y="61"/>
                  <a:pt x="26" y="64"/>
                  <a:pt x="35" y="64"/>
                </a:cubicBezTo>
                <a:cubicBezTo>
                  <a:pt x="43" y="64"/>
                  <a:pt x="51" y="61"/>
                  <a:pt x="57" y="55"/>
                </a:cubicBezTo>
                <a:cubicBezTo>
                  <a:pt x="70" y="42"/>
                  <a:pt x="70" y="22"/>
                  <a:pt x="57" y="10"/>
                </a:cubicBezTo>
                <a:cubicBezTo>
                  <a:pt x="51" y="4"/>
                  <a:pt x="43" y="0"/>
                  <a:pt x="35" y="0"/>
                </a:cubicBezTo>
                <a:close/>
                <a:moveTo>
                  <a:pt x="54" y="52"/>
                </a:moveTo>
                <a:cubicBezTo>
                  <a:pt x="49" y="57"/>
                  <a:pt x="42" y="60"/>
                  <a:pt x="35" y="60"/>
                </a:cubicBezTo>
                <a:cubicBezTo>
                  <a:pt x="27" y="60"/>
                  <a:pt x="21" y="57"/>
                  <a:pt x="15" y="52"/>
                </a:cubicBezTo>
                <a:cubicBezTo>
                  <a:pt x="10" y="46"/>
                  <a:pt x="7" y="40"/>
                  <a:pt x="7" y="32"/>
                </a:cubicBezTo>
                <a:cubicBezTo>
                  <a:pt x="7" y="25"/>
                  <a:pt x="10" y="18"/>
                  <a:pt x="15" y="13"/>
                </a:cubicBezTo>
                <a:cubicBezTo>
                  <a:pt x="21" y="8"/>
                  <a:pt x="27" y="5"/>
                  <a:pt x="35" y="5"/>
                </a:cubicBezTo>
                <a:cubicBezTo>
                  <a:pt x="42" y="5"/>
                  <a:pt x="49" y="8"/>
                  <a:pt x="54" y="13"/>
                </a:cubicBezTo>
                <a:cubicBezTo>
                  <a:pt x="59" y="18"/>
                  <a:pt x="62" y="25"/>
                  <a:pt x="62" y="32"/>
                </a:cubicBezTo>
                <a:cubicBezTo>
                  <a:pt x="62" y="40"/>
                  <a:pt x="59" y="46"/>
                  <a:pt x="54" y="52"/>
                </a:cubicBez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 descr="大数据可视化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0" y="3072130"/>
            <a:ext cx="6530340" cy="32397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368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1.2.2</a:t>
            </a:r>
            <a:r>
              <a:rPr lang="zh-CN" altLang="en-US" sz="2100" b="1" spc="225" dirty="0">
                <a:solidFill>
                  <a:prstClr val="white"/>
                </a:solidFill>
              </a:rPr>
              <a:t>数据可视化的意义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07996" y="4723737"/>
            <a:ext cx="8242406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	平均值 </a:t>
            </a:r>
            <a:r>
              <a:rPr lang="en-US" altLang="zh-CN" dirty="0"/>
              <a:t>(Means): X =9 Y = 7.5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方差（</a:t>
            </a:r>
            <a:r>
              <a:rPr lang="en-US" altLang="zh-CN" dirty="0"/>
              <a:t>Variance</a:t>
            </a:r>
            <a:r>
              <a:rPr lang="zh-CN" altLang="en-US" dirty="0"/>
              <a:t>）</a:t>
            </a:r>
            <a:r>
              <a:rPr lang="en-US" altLang="zh-CN" dirty="0"/>
              <a:t>: X =11 Y =4.112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相关度 </a:t>
            </a:r>
            <a:r>
              <a:rPr lang="en-US" altLang="zh-CN" dirty="0"/>
              <a:t>(Correlation):X-Y:0.816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</a:t>
            </a:r>
            <a:r>
              <a:rPr lang="en-US" altLang="zh-CN" dirty="0"/>
              <a:t>:Y=3.0+0.5X</a:t>
            </a:r>
            <a:endParaRPr lang="en-US" altLang="zh-CN" dirty="0"/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2577464" y="789258"/>
            <a:ext cx="5262245" cy="4007485"/>
            <a:chOff x="1793" y="6990"/>
            <a:chExt cx="8287" cy="6311"/>
          </a:xfrm>
        </p:grpSpPr>
        <p:grpSp>
          <p:nvGrpSpPr>
            <p:cNvPr id="26" name="组合 25"/>
            <p:cNvGrpSpPr/>
            <p:nvPr/>
          </p:nvGrpSpPr>
          <p:grpSpPr bwMode="auto">
            <a:xfrm>
              <a:off x="1958" y="6990"/>
              <a:ext cx="8122" cy="5793"/>
              <a:chOff x="-11336" y="-7432"/>
              <a:chExt cx="9590306" cy="5759925"/>
            </a:xfrm>
          </p:grpSpPr>
          <p:pic>
            <p:nvPicPr>
              <p:cNvPr id="29" name="图表 1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336" y="-7432"/>
                <a:ext cx="4591104" cy="2757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图表 12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6530" y="-7432"/>
                <a:ext cx="4602440" cy="2757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图表 13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1336" y="2995161"/>
                <a:ext cx="4591104" cy="2757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图表 14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6530" y="2980297"/>
                <a:ext cx="4602440" cy="2757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" name="文本框 15"/>
            <p:cNvSpPr txBox="1">
              <a:spLocks noChangeArrowheads="1"/>
            </p:cNvSpPr>
            <p:nvPr/>
          </p:nvSpPr>
          <p:spPr bwMode="auto">
            <a:xfrm>
              <a:off x="1793" y="12990"/>
              <a:ext cx="8098" cy="3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spAutoFit/>
            </a:bodyPr>
            <a:lstStyle/>
            <a:p>
              <a:pPr algn="ctr">
                <a:spcAft>
                  <a:spcPts val="0"/>
                </a:spcAft>
                <a:tabLst>
                  <a:tab pos="2628265" algn="ctr"/>
                  <a:tab pos="5292725" algn="r"/>
                </a:tabLst>
              </a:pPr>
              <a:r>
                <a:rPr lang="zh-CN" sz="900" kern="100">
                  <a:effectLst/>
                  <a:latin typeface="Cambria" panose="02040503050406030204"/>
                  <a:ea typeface="宋体" panose="02010600030101010101" pitchFamily="2" charset="-122"/>
                  <a:cs typeface="Times New Roman" panose="02020603050405020304"/>
                </a:rPr>
                <a:t>图</a:t>
              </a:r>
              <a:r>
                <a:rPr lang="en-US" sz="900" kern="100">
                  <a:effectLst/>
                  <a:latin typeface="Cambria" panose="02040503050406030204"/>
                  <a:ea typeface="宋体" panose="02010600030101010101" pitchFamily="2" charset="-122"/>
                  <a:cs typeface="Times New Roman" panose="02020603050405020304"/>
                </a:rPr>
                <a:t> 1-3  Anscombe's quartet</a:t>
              </a:r>
              <a:r>
                <a:rPr lang="zh-CN" sz="900" kern="100">
                  <a:effectLst/>
                  <a:latin typeface="Cambria" panose="02040503050406030204"/>
                  <a:ea typeface="宋体" panose="02010600030101010101" pitchFamily="2" charset="-122"/>
                  <a:cs typeface="Times New Roman" panose="02020603050405020304"/>
                </a:rPr>
                <a:t>的可视化显示</a:t>
              </a:r>
              <a:endParaRPr lang="zh-CN" sz="1000" kern="100">
                <a:effectLst/>
                <a:latin typeface="Cambria" panose="02040503050406030204"/>
                <a:ea typeface="黑体" panose="02010609060101010101" charset="-122"/>
                <a:cs typeface="Times New Roman" panose="02020603050405020304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368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1.2.2</a:t>
            </a:r>
            <a:r>
              <a:rPr lang="zh-CN" altLang="en-US" sz="2100" b="1" spc="225" dirty="0">
                <a:solidFill>
                  <a:prstClr val="white"/>
                </a:solidFill>
              </a:rPr>
              <a:t>数据可视化的意义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244000" y="4450592"/>
            <a:ext cx="17876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斯诺的霍乱地图</a:t>
            </a:r>
            <a:endParaRPr lang="zh-CN" altLang="zh-CN" sz="1600" dirty="0"/>
          </a:p>
        </p:txBody>
      </p:sp>
      <p:pic>
        <p:nvPicPr>
          <p:cNvPr id="26" name="图片 25" descr="说明: F:\2016-2017-2试卷\杂项\大数据可视化编写\615\斯诺的霍乱地图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45" y="969429"/>
            <a:ext cx="4461705" cy="328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754534" y="3469343"/>
            <a:ext cx="5693399" cy="394200"/>
          </a:xfrm>
          <a:prstGeom prst="roundRect">
            <a:avLst>
              <a:gd name="adj" fmla="val 20658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690257" y="854039"/>
            <a:ext cx="7832784" cy="971419"/>
            <a:chOff x="2788580" y="1152524"/>
            <a:chExt cx="3730770" cy="971419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72476" y="1169836"/>
              <a:ext cx="19990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</a:t>
              </a:r>
              <a:r>
                <a:rPr lang="en-US" altLang="zh-CN" sz="2800" dirty="0">
                  <a:solidFill>
                    <a:srgbClr val="FFC000"/>
                  </a:solidFill>
                </a:rPr>
                <a:t>1</a:t>
              </a:r>
              <a:r>
                <a:rPr lang="zh-CN" altLang="en-US" sz="2800" dirty="0">
                  <a:solidFill>
                    <a:srgbClr val="FFC000"/>
                  </a:solidFill>
                </a:rPr>
                <a:t>章  大数据可视化概述</a:t>
              </a:r>
              <a:endParaRPr lang="zh-CN" altLang="en-US" sz="2800" dirty="0">
                <a:solidFill>
                  <a:srgbClr val="FFC000"/>
                </a:solidFill>
              </a:endParaRPr>
            </a:p>
            <a:p>
              <a:pPr algn="ctr"/>
              <a:endParaRPr lang="zh-CN" altLang="en-US" sz="28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54534" y="2048547"/>
            <a:ext cx="5693399" cy="738664"/>
            <a:chOff x="1807265" y="2462595"/>
            <a:chExt cx="5693399" cy="738664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363432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srgbClr val="404040"/>
                  </a:solidFill>
                </a:rPr>
                <a:t>1.1</a:t>
              </a:r>
              <a:r>
                <a:rPr lang="zh-CN" altLang="en-US" sz="2100" spc="225" dirty="0">
                  <a:solidFill>
                    <a:srgbClr val="404040"/>
                  </a:solidFill>
                </a:rPr>
                <a:t>　大数据可视化的概念</a:t>
              </a:r>
              <a:endParaRPr lang="zh-CN" altLang="en-US" sz="2100" spc="225" dirty="0">
                <a:solidFill>
                  <a:srgbClr val="404040"/>
                </a:solidFill>
              </a:endParaRPr>
            </a:p>
            <a:p>
              <a:endParaRPr lang="zh-CN" altLang="en-US" sz="2100" spc="225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54534" y="2753555"/>
            <a:ext cx="5693399" cy="749444"/>
            <a:chOff x="1807265" y="2935089"/>
            <a:chExt cx="5693399" cy="749444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423064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1.2</a:t>
              </a:r>
              <a:r>
                <a:rPr lang="zh-CN" altLang="en-US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　</a:t>
              </a:r>
              <a:r>
                <a:rPr lang="zh-CN" altLang="en-US" sz="2100" spc="225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数据可视化的作用与意义</a:t>
              </a:r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185131"/>
            <a:ext cx="5693399" cy="426279"/>
            <a:chOff x="1807265" y="3866296"/>
            <a:chExt cx="5693399" cy="426279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303801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schemeClr val="tx1"/>
                  </a:solidFill>
                </a:rPr>
                <a:t>1.4</a:t>
              </a:r>
              <a:r>
                <a:rPr lang="zh-CN" altLang="en-US" sz="2100" spc="225" dirty="0" smtClean="0">
                  <a:solidFill>
                    <a:schemeClr val="tx1"/>
                  </a:solidFill>
                </a:rPr>
                <a:t>　</a:t>
              </a:r>
              <a:r>
                <a:rPr lang="zh-CN" altLang="en-US" sz="2100" spc="225" dirty="0">
                  <a:solidFill>
                    <a:schemeClr val="tx1"/>
                  </a:solidFill>
                </a:rPr>
                <a:t>与相关学科关系</a:t>
              </a:r>
              <a:endParaRPr lang="zh-CN" altLang="en-US" sz="2100" spc="225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9" y="38314"/>
            <a:ext cx="1742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高级大数据技术系列</a:t>
            </a:r>
            <a:endParaRPr lang="zh-CN" altLang="en-US" sz="1350" dirty="0" smtClean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7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HN" sz="1200" b="1" i="1" dirty="0">
                <a:solidFill>
                  <a:prstClr val="white">
                    <a:lumMod val="65000"/>
                  </a:prstClr>
                </a:solidFill>
              </a:rPr>
              <a:t>of</a:t>
            </a:r>
            <a:endParaRPr lang="es-ES" sz="1200" b="1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9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dirty="0" smtClean="0">
                <a:solidFill>
                  <a:prstClr val="white">
                    <a:lumMod val="50000"/>
                  </a:prstClr>
                </a:solidFill>
              </a:rPr>
              <a:t>25</a:t>
            </a:r>
            <a:endParaRPr lang="en-US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0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765366" y="490091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习题</a:t>
            </a:r>
            <a:endParaRPr lang="zh-CN" altLang="en-US" sz="2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9083" y="3480123"/>
            <a:ext cx="3932487" cy="415498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100" spc="225" dirty="0" smtClean="0">
                <a:solidFill>
                  <a:schemeClr val="bg1"/>
                </a:solidFill>
              </a:rPr>
              <a:t>1.3</a:t>
            </a:r>
            <a:r>
              <a:rPr lang="zh-CN" altLang="en-US" sz="2100" spc="225" dirty="0" smtClean="0">
                <a:solidFill>
                  <a:schemeClr val="bg1"/>
                </a:solidFill>
              </a:rPr>
              <a:t>　</a:t>
            </a:r>
            <a:r>
              <a:rPr lang="zh-CN" altLang="en-US" sz="2100" spc="225" dirty="0">
                <a:solidFill>
                  <a:schemeClr val="bg1"/>
                </a:solidFill>
              </a:rPr>
              <a:t>数据可视化的应用领域</a:t>
            </a:r>
            <a:endParaRPr lang="zh-CN" altLang="en-US" sz="2100" spc="225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77218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1.3 </a:t>
            </a:r>
            <a:r>
              <a:rPr lang="zh-CN" altLang="en-US" sz="2100" b="1" spc="225" dirty="0">
                <a:solidFill>
                  <a:prstClr val="white"/>
                </a:solidFill>
              </a:rPr>
              <a:t>数据可视化的应用领域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04555" y="234392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FFC000"/>
                </a:solidFill>
              </a:rPr>
              <a:t>第</a:t>
            </a:r>
            <a:r>
              <a:rPr lang="en-US" altLang="zh-CN" sz="1400" dirty="0">
                <a:solidFill>
                  <a:srgbClr val="FFC000"/>
                </a:solidFill>
              </a:rPr>
              <a:t>1</a:t>
            </a:r>
            <a:r>
              <a:rPr lang="zh-CN" altLang="en-US" sz="1400" dirty="0">
                <a:solidFill>
                  <a:srgbClr val="FFC000"/>
                </a:solidFill>
              </a:rPr>
              <a:t>章  大数据可视化概述</a:t>
            </a:r>
            <a:endParaRPr lang="zh-CN" altLang="en-US" sz="1400" dirty="0">
              <a:solidFill>
                <a:srgbClr val="FFC000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13248" y="1260259"/>
            <a:ext cx="21062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在工业</a:t>
            </a:r>
            <a:r>
              <a:rPr lang="en-US" altLang="zh-CN" dirty="0"/>
              <a:t>4.0</a:t>
            </a:r>
            <a:r>
              <a:rPr lang="zh-CN" altLang="en-US" dirty="0"/>
              <a:t>中的应用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13248" y="2286802"/>
            <a:ext cx="2240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智能交通中的应用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23527" y="3245136"/>
            <a:ext cx="3154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新一代人工智能领域的应用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995001" y="4426153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在</a:t>
            </a:r>
            <a:r>
              <a:rPr lang="zh-CN" altLang="en-US" dirty="0"/>
              <a:t>其它领域的应用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7809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00" b="1" spc="225" dirty="0" smtClean="0">
                <a:solidFill>
                  <a:prstClr val="white"/>
                </a:solidFill>
              </a:rPr>
              <a:t>应用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0" name="图片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6" y="982027"/>
            <a:ext cx="3494161" cy="439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818" y="982027"/>
            <a:ext cx="4608830" cy="129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475" y="2536909"/>
            <a:ext cx="5274310" cy="140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41" y="4125655"/>
            <a:ext cx="5274310" cy="14706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754534" y="3469343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690257" y="854039"/>
            <a:ext cx="7832784" cy="971419"/>
            <a:chOff x="2788580" y="1152524"/>
            <a:chExt cx="3730770" cy="971419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72476" y="1169836"/>
              <a:ext cx="19990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</a:t>
              </a:r>
              <a:r>
                <a:rPr lang="en-US" altLang="zh-CN" sz="2800" dirty="0">
                  <a:solidFill>
                    <a:srgbClr val="FFC000"/>
                  </a:solidFill>
                </a:rPr>
                <a:t>1</a:t>
              </a:r>
              <a:r>
                <a:rPr lang="zh-CN" altLang="en-US" sz="2800" dirty="0">
                  <a:solidFill>
                    <a:srgbClr val="FFC000"/>
                  </a:solidFill>
                </a:rPr>
                <a:t>章  大数据可视化概述</a:t>
              </a:r>
              <a:endParaRPr lang="zh-CN" altLang="en-US" sz="2800" dirty="0">
                <a:solidFill>
                  <a:srgbClr val="FFC000"/>
                </a:solidFill>
              </a:endParaRPr>
            </a:p>
            <a:p>
              <a:pPr algn="ctr"/>
              <a:endParaRPr lang="zh-CN" altLang="en-US" sz="28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54534" y="2048547"/>
            <a:ext cx="5693399" cy="738664"/>
            <a:chOff x="1807265" y="2462595"/>
            <a:chExt cx="5693399" cy="738664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chemeClr val="bg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363432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srgbClr val="404040"/>
                  </a:solidFill>
                </a:rPr>
                <a:t>1.1</a:t>
              </a:r>
              <a:r>
                <a:rPr lang="zh-CN" altLang="en-US" sz="2100" spc="225" dirty="0">
                  <a:solidFill>
                    <a:srgbClr val="404040"/>
                  </a:solidFill>
                </a:rPr>
                <a:t>　大数据可视化的概念</a:t>
              </a:r>
              <a:endParaRPr lang="zh-CN" altLang="en-US" sz="2100" spc="225" dirty="0">
                <a:solidFill>
                  <a:srgbClr val="404040"/>
                </a:solidFill>
              </a:endParaRPr>
            </a:p>
            <a:p>
              <a:endParaRPr lang="zh-CN" altLang="en-US" sz="2100" spc="225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54534" y="2753555"/>
            <a:ext cx="5693399" cy="749444"/>
            <a:chOff x="1807265" y="2935089"/>
            <a:chExt cx="5693399" cy="749444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423064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1.2</a:t>
              </a:r>
              <a:r>
                <a:rPr lang="zh-CN" altLang="en-US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　</a:t>
              </a:r>
              <a:r>
                <a:rPr lang="zh-CN" altLang="en-US" sz="2100" spc="225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数据可视化的作用与意义</a:t>
              </a:r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185131"/>
            <a:ext cx="5693399" cy="426279"/>
            <a:chOff x="1807265" y="3866296"/>
            <a:chExt cx="5693399" cy="426279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3D89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303801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schemeClr val="bg1"/>
                  </a:solidFill>
                </a:rPr>
                <a:t>1.4</a:t>
              </a:r>
              <a:r>
                <a:rPr lang="zh-CN" altLang="en-US" sz="2100" spc="225" dirty="0" smtClean="0">
                  <a:solidFill>
                    <a:schemeClr val="bg1"/>
                  </a:solidFill>
                </a:rPr>
                <a:t>　</a:t>
              </a:r>
              <a:r>
                <a:rPr lang="zh-CN" altLang="en-US" sz="2100" spc="225" dirty="0">
                  <a:solidFill>
                    <a:schemeClr val="bg1"/>
                  </a:solidFill>
                </a:rPr>
                <a:t>与相关学科关系</a:t>
              </a:r>
              <a:endParaRPr lang="zh-CN" altLang="en-US" sz="2100" spc="225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9" y="38314"/>
            <a:ext cx="1742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高级大数据技术系列</a:t>
            </a:r>
            <a:endParaRPr lang="zh-CN" altLang="en-US" sz="1350" dirty="0" smtClean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7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HN" sz="1200" b="1" i="1" dirty="0">
                <a:solidFill>
                  <a:prstClr val="white">
                    <a:lumMod val="65000"/>
                  </a:prstClr>
                </a:solidFill>
              </a:rPr>
              <a:t>of</a:t>
            </a:r>
            <a:endParaRPr lang="es-ES" sz="1200" b="1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9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dirty="0" smtClean="0">
                <a:solidFill>
                  <a:prstClr val="white">
                    <a:lumMod val="50000"/>
                  </a:prstClr>
                </a:solidFill>
              </a:rPr>
              <a:t>25</a:t>
            </a:r>
            <a:endParaRPr lang="en-US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0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765366" y="490091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习题</a:t>
            </a:r>
            <a:endParaRPr lang="zh-CN" altLang="en-US" sz="2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9083" y="3480123"/>
            <a:ext cx="3932487" cy="415498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2100" spc="225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1.3</a:t>
            </a:r>
            <a:r>
              <a:rPr lang="zh-CN" altLang="en-US" sz="2100" spc="225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　</a:t>
            </a:r>
            <a:r>
              <a: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rPr>
              <a:t>数据可视化的应用领域</a:t>
            </a:r>
            <a:endParaRPr lang="zh-CN" altLang="en-US" sz="2100" spc="225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0668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1.4</a:t>
            </a:r>
            <a:r>
              <a:rPr lang="zh-CN" altLang="en-US" sz="2100" b="1" spc="225" dirty="0">
                <a:solidFill>
                  <a:prstClr val="white"/>
                </a:solidFill>
              </a:rPr>
              <a:t>　与相关学科关系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062947" y="1553200"/>
            <a:ext cx="4572000" cy="23069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628265" algn="ctr"/>
                <a:tab pos="5292725" algn="r"/>
              </a:tabLst>
            </a:pPr>
            <a:r>
              <a:rPr lang="zh-CN" altLang="zh-CN" sz="2000" kern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与计算机图形学的关系</a:t>
            </a:r>
            <a:endParaRPr lang="zh-CN" altLang="zh-CN" sz="2000" kern="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628265" algn="ctr"/>
                <a:tab pos="5292725" algn="r"/>
              </a:tabLst>
            </a:pPr>
            <a:r>
              <a:rPr lang="zh-CN" altLang="zh-CN" sz="2000" kern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与计算机视觉的关系</a:t>
            </a:r>
            <a:endParaRPr lang="zh-CN" altLang="zh-CN" sz="2000" kern="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628265" algn="ctr"/>
                <a:tab pos="5292725" algn="r"/>
              </a:tabLst>
            </a:pPr>
            <a:r>
              <a:rPr lang="zh-CN" altLang="zh-CN" sz="2000" kern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与计算仿真的关系</a:t>
            </a:r>
            <a:endParaRPr lang="zh-CN" altLang="zh-CN" sz="2000" kern="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628265" algn="ctr"/>
                <a:tab pos="5292725" algn="r"/>
              </a:tabLst>
            </a:pPr>
            <a:r>
              <a:rPr lang="zh-CN" altLang="zh-CN" sz="2000" kern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与人机交互的关系</a:t>
            </a:r>
            <a:endParaRPr lang="zh-CN" altLang="zh-CN" sz="2000" kern="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628265" algn="ctr"/>
                <a:tab pos="5292725" algn="r"/>
              </a:tabLst>
            </a:pPr>
            <a:r>
              <a:rPr lang="zh-CN" altLang="zh-CN" sz="2000" kern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与数据库的关系</a:t>
            </a:r>
            <a:endParaRPr lang="zh-CN" altLang="zh-CN" sz="2000" kern="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628265" algn="ctr"/>
                <a:tab pos="5292725" algn="r"/>
              </a:tabLst>
            </a:pPr>
            <a:r>
              <a:rPr lang="zh-CN" altLang="zh-CN" sz="2000" kern="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与数据分析和数据挖掘的关系</a:t>
            </a:r>
            <a:endParaRPr lang="zh-CN" altLang="zh-CN" sz="2000" kern="5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矩形 645"/>
          <p:cNvSpPr/>
          <p:nvPr/>
        </p:nvSpPr>
        <p:spPr>
          <a:xfrm>
            <a:off x="-14288" y="-22224"/>
            <a:ext cx="9169004" cy="68802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678" name="图片 677"/>
          <p:cNvPicPr>
            <a:picLocks noChangeAspect="1"/>
          </p:cNvPicPr>
          <p:nvPr/>
        </p:nvPicPr>
        <p:blipFill rotWithShape="1">
          <a:blip r:embed="rId1"/>
          <a:srcRect l="19090" t="21720" r="16280" b="22029"/>
          <a:stretch>
            <a:fillRect/>
          </a:stretch>
        </p:blipFill>
        <p:spPr>
          <a:xfrm>
            <a:off x="-38100" y="-22225"/>
            <a:ext cx="9201150" cy="68294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7892" y="1458882"/>
            <a:ext cx="7961879" cy="3080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．大数据可视化内涵是什么？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2．简述数据可视化的起源。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3．总结数据可视化的意义。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4．简述大数据可视化在工业4.0 中的应用。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5．简述城市计算的概念，如何理解城市计算的框架？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6．城市计算可解决大城市哪些典型问题？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7．如何理解可视化在大数据技术中的地位？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8．简述大数据可视化与其他学科的关系。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19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9．解决高维数据可视化的思路是什么？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892" y="545960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96C527"/>
                </a:solidFill>
              </a:rPr>
              <a:t>习题：</a:t>
            </a:r>
            <a:endParaRPr lang="zh-CN" altLang="en-US" sz="3600" b="1" dirty="0">
              <a:solidFill>
                <a:srgbClr val="96C527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716473" y="1195912"/>
            <a:ext cx="1523494" cy="0"/>
          </a:xfrm>
          <a:prstGeom prst="line">
            <a:avLst/>
          </a:prstGeom>
          <a:ln>
            <a:solidFill>
              <a:srgbClr val="96C5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:\DeepRack\deepracklogin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62" y="1447800"/>
            <a:ext cx="3911598" cy="2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360data\重要数据\我的文档\Tencent Files\532017450\FileRecv\首页-终止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19" y="1447800"/>
            <a:ext cx="3911598" cy="22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L:\大数据实验一体机\大数据实验平台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53" y="3013084"/>
            <a:ext cx="5211245" cy="2865258"/>
          </a:xfrm>
          <a:prstGeom prst="rect">
            <a:avLst/>
          </a:prstGeom>
          <a:noFill/>
          <a:effectLst>
            <a:outerShdw blurRad="330200" dist="50800" dir="5400000" sx="105000" sy="105000" algn="t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1222" y="681335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AIRack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人工智能实验平台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——一站式的人工智能实验平台</a:t>
            </a:r>
            <a:endParaRPr lang="zh-CN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5379" y="681335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DeepRack</a:t>
            </a:r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深度学习一体</a:t>
            </a:r>
            <a:r>
              <a:rPr lang="zh-CN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机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开箱即用的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科研平台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0782" y="587834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大数据实验平台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一站式的大数据实训平台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375400"/>
            <a:ext cx="9144000" cy="48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7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2434278" y="1390754"/>
            <a:ext cx="2050561" cy="2056110"/>
            <a:chOff x="4041594" y="1614897"/>
            <a:chExt cx="2050561" cy="20561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080" y="1614897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7" name="矩形 26"/>
            <p:cNvSpPr/>
            <p:nvPr/>
          </p:nvSpPr>
          <p:spPr>
            <a:xfrm>
              <a:off x="4084319" y="3267893"/>
              <a:ext cx="2007836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91079" y="2893557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云计算头条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41594" y="3313913"/>
              <a:ext cx="2050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chinacloudnj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74081" y="1397761"/>
            <a:ext cx="2037866" cy="2049103"/>
            <a:chOff x="582149" y="3930501"/>
            <a:chExt cx="2037866" cy="204910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527" y="3930501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5" name="矩形 24"/>
            <p:cNvSpPr/>
            <p:nvPr/>
          </p:nvSpPr>
          <p:spPr>
            <a:xfrm>
              <a:off x="606863" y="5576490"/>
              <a:ext cx="1952625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72338" y="520256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中国大数据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82149" y="5622510"/>
              <a:ext cx="2037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信号：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cstorbigdata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38986" y="1385044"/>
            <a:ext cx="1731564" cy="2061820"/>
            <a:chOff x="678693" y="1566220"/>
            <a:chExt cx="1731564" cy="206182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103" y="1566220"/>
              <a:ext cx="1260022" cy="126002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4" name="矩形 23"/>
            <p:cNvSpPr/>
            <p:nvPr/>
          </p:nvSpPr>
          <p:spPr>
            <a:xfrm>
              <a:off x="699619" y="3224926"/>
              <a:ext cx="1649882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3104" y="282624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刘鹏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看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未来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693" y="3274617"/>
              <a:ext cx="17315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white"/>
                  </a:solidFill>
                </a:rPr>
                <a:t>微信号：</a:t>
              </a:r>
              <a:r>
                <a:rPr lang="en-US" altLang="zh-CN" sz="1400" dirty="0" smtClean="0">
                  <a:solidFill>
                    <a:prstClr val="white"/>
                  </a:solidFill>
                </a:rPr>
                <a:t>lpoutlook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18871" y="3989955"/>
            <a:ext cx="2031325" cy="2041535"/>
            <a:chOff x="4047675" y="4206434"/>
            <a:chExt cx="2031325" cy="204153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1079" y="4206434"/>
              <a:ext cx="1250812" cy="1250812"/>
            </a:xfrm>
            <a:prstGeom prst="rect">
              <a:avLst/>
            </a:prstGeom>
            <a:effectLst>
              <a:outerShdw blurRad="76200" dist="38100" dir="5400000" sx="102000" sy="102000" algn="t" rotWithShape="0">
                <a:prstClr val="black">
                  <a:alpha val="18000"/>
                </a:prstClr>
              </a:outerShdw>
            </a:effectLst>
          </p:spPr>
        </p:pic>
        <p:sp>
          <p:nvSpPr>
            <p:cNvPr id="26" name="矩形 25"/>
            <p:cNvSpPr/>
            <p:nvPr/>
          </p:nvSpPr>
          <p:spPr>
            <a:xfrm>
              <a:off x="4216437" y="5844855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47675" y="5458884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云创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大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数据订阅号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227051" y="5893463"/>
              <a:ext cx="1672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cStor_cn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74106" y="191183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云</a:t>
            </a: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创公众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号推荐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087659" y="1397167"/>
            <a:ext cx="1755613" cy="2048632"/>
            <a:chOff x="7087659" y="1397167"/>
            <a:chExt cx="1755613" cy="2048632"/>
          </a:xfrm>
        </p:grpSpPr>
        <p:pic>
          <p:nvPicPr>
            <p:cNvPr id="2" name="Picture 2" descr="F:\微信\APP二维码\qrcode_for_gh_cc7b2f1bbc38_430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291" y="1397167"/>
              <a:ext cx="1272247" cy="127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矩形 45"/>
            <p:cNvSpPr/>
            <p:nvPr/>
          </p:nvSpPr>
          <p:spPr>
            <a:xfrm>
              <a:off x="7087659" y="3042685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文本框 13"/>
            <p:cNvSpPr txBox="1"/>
            <p:nvPr/>
          </p:nvSpPr>
          <p:spPr>
            <a:xfrm>
              <a:off x="7205593" y="265671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深度学习世界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7098273" y="3091293"/>
              <a:ext cx="16829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smtClean="0">
                  <a:solidFill>
                    <a:prstClr val="white"/>
                  </a:solidFill>
                </a:rPr>
                <a:t>dl-world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66912" y="3989955"/>
            <a:ext cx="2031325" cy="2048632"/>
            <a:chOff x="3666912" y="3989955"/>
            <a:chExt cx="2031325" cy="2048632"/>
          </a:xfrm>
        </p:grpSpPr>
        <p:pic>
          <p:nvPicPr>
            <p:cNvPr id="10" name="Picture 3" descr="F:\微信\APP二维码\服务号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6604" y="3989955"/>
              <a:ext cx="1272247" cy="1272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矩形 48"/>
            <p:cNvSpPr/>
            <p:nvPr/>
          </p:nvSpPr>
          <p:spPr>
            <a:xfrm>
              <a:off x="3824920" y="5635473"/>
              <a:ext cx="1755613" cy="4031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文本框 13"/>
            <p:cNvSpPr txBox="1"/>
            <p:nvPr/>
          </p:nvSpPr>
          <p:spPr>
            <a:xfrm>
              <a:off x="3666912" y="5249502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云创大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数据服务号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1" name="文本框 19"/>
            <p:cNvSpPr txBox="1"/>
            <p:nvPr/>
          </p:nvSpPr>
          <p:spPr>
            <a:xfrm>
              <a:off x="3835534" y="5684081"/>
              <a:ext cx="1588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prstClr val="white"/>
                  </a:solidFill>
                </a:rPr>
                <a:t>微信号</a:t>
              </a:r>
              <a:r>
                <a:rPr lang="zh-CN" altLang="en-US" sz="1400" dirty="0" smtClean="0">
                  <a:solidFill>
                    <a:prstClr val="white"/>
                  </a:solidFill>
                </a:rPr>
                <a:t>：</a:t>
              </a:r>
              <a:r>
                <a:rPr lang="en-US" altLang="zh-CN" sz="1400" dirty="0" err="1" smtClean="0">
                  <a:solidFill>
                    <a:prstClr val="white"/>
                  </a:solidFill>
                </a:rPr>
                <a:t>cstorfw</a:t>
              </a:r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10994" y="3989955"/>
            <a:ext cx="2492990" cy="2048632"/>
            <a:chOff x="6210994" y="3989955"/>
            <a:chExt cx="2492990" cy="2048632"/>
          </a:xfrm>
        </p:grpSpPr>
        <p:sp>
          <p:nvSpPr>
            <p:cNvPr id="53" name="文本框 13"/>
            <p:cNvSpPr txBox="1"/>
            <p:nvPr/>
          </p:nvSpPr>
          <p:spPr>
            <a:xfrm>
              <a:off x="6210994" y="524950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高校大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</a:t>
              </a:r>
              <a:r>
                <a:rPr lang="zh-CN" alt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与</a:t>
              </a:r>
              <a:r>
                <a:rPr lang="zh-CN" altLang="en-US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人工智能</a:t>
              </a: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553804" y="3989955"/>
              <a:ext cx="1755613" cy="2048632"/>
              <a:chOff x="6553804" y="3989955"/>
              <a:chExt cx="1755613" cy="2048632"/>
            </a:xfrm>
          </p:grpSpPr>
          <p:pic>
            <p:nvPicPr>
              <p:cNvPr id="11" name="Picture 4" descr="F:\微信\APP二维码\qrcode_for_gh_36578c7d93ba_860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1947" y="3989955"/>
                <a:ext cx="1239328" cy="12393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矩形 51"/>
              <p:cNvSpPr/>
              <p:nvPr/>
            </p:nvSpPr>
            <p:spPr>
              <a:xfrm>
                <a:off x="6553804" y="5635473"/>
                <a:ext cx="1755613" cy="4031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文本框 19"/>
              <p:cNvSpPr txBox="1"/>
              <p:nvPr/>
            </p:nvSpPr>
            <p:spPr>
              <a:xfrm>
                <a:off x="6564418" y="5684081"/>
                <a:ext cx="15969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prstClr val="white"/>
                    </a:solidFill>
                  </a:rPr>
                  <a:t>微信号</a:t>
                </a:r>
                <a:r>
                  <a:rPr lang="zh-CN" altLang="en-US" sz="1400" dirty="0" smtClean="0">
                    <a:solidFill>
                      <a:prstClr val="white"/>
                    </a:solidFill>
                  </a:rPr>
                  <a:t>：</a:t>
                </a:r>
                <a:r>
                  <a:rPr lang="en-US" altLang="zh-CN" sz="1400" dirty="0" err="1" smtClean="0">
                    <a:solidFill>
                      <a:prstClr val="white"/>
                    </a:solidFill>
                  </a:rPr>
                  <a:t>data_AI</a:t>
                </a:r>
                <a:endParaRPr lang="zh-CN" altLang="en-US" sz="1400" dirty="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690257" y="854039"/>
            <a:ext cx="7832784" cy="971419"/>
            <a:chOff x="2788580" y="1152524"/>
            <a:chExt cx="3730770" cy="971419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72476" y="1169836"/>
              <a:ext cx="19990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rgbClr val="FFC000"/>
                  </a:solidFill>
                </a:rPr>
                <a:t>第</a:t>
              </a:r>
              <a:r>
                <a:rPr lang="en-US" altLang="zh-CN" sz="2800" dirty="0">
                  <a:solidFill>
                    <a:srgbClr val="FFC000"/>
                  </a:solidFill>
                </a:rPr>
                <a:t>1</a:t>
              </a:r>
              <a:r>
                <a:rPr lang="zh-CN" altLang="en-US" sz="2800" dirty="0">
                  <a:solidFill>
                    <a:srgbClr val="FFC000"/>
                  </a:solidFill>
                </a:rPr>
                <a:t>章  大数据可视化概述</a:t>
              </a:r>
              <a:endParaRPr lang="zh-CN" altLang="en-US" sz="2800" dirty="0">
                <a:solidFill>
                  <a:srgbClr val="FFC000"/>
                </a:solidFill>
              </a:endParaRPr>
            </a:p>
            <a:p>
              <a:pPr algn="ctr"/>
              <a:endParaRPr lang="zh-CN" altLang="en-US" sz="28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754534" y="2048547"/>
            <a:ext cx="5693399" cy="738664"/>
            <a:chOff x="1807265" y="2462595"/>
            <a:chExt cx="5693399" cy="738664"/>
          </a:xfrm>
        </p:grpSpPr>
        <p:sp>
          <p:nvSpPr>
            <p:cNvPr id="47" name="圆角矩形 46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rgbClr val="3D89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883286" y="2462595"/>
              <a:ext cx="363432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prstClr val="white"/>
                  </a:solidFill>
                </a:rPr>
                <a:t>1.1</a:t>
              </a:r>
              <a:r>
                <a:rPr lang="zh-CN" altLang="en-US" sz="2100" spc="225" dirty="0">
                  <a:solidFill>
                    <a:prstClr val="white"/>
                  </a:solidFill>
                </a:rPr>
                <a:t>　大数据可视化的概念</a:t>
              </a:r>
              <a:endParaRPr lang="zh-CN" altLang="en-US" sz="2100" spc="225" dirty="0">
                <a:solidFill>
                  <a:prstClr val="white"/>
                </a:solidFill>
              </a:endParaRPr>
            </a:p>
            <a:p>
              <a:endParaRPr lang="zh-CN" altLang="en-US" sz="2100" spc="225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754534" y="2753555"/>
            <a:ext cx="5693399" cy="749444"/>
            <a:chOff x="1807265" y="2935089"/>
            <a:chExt cx="5693399" cy="749444"/>
          </a:xfrm>
        </p:grpSpPr>
        <p:sp>
          <p:nvSpPr>
            <p:cNvPr id="49" name="圆角矩形 48"/>
            <p:cNvSpPr/>
            <p:nvPr/>
          </p:nvSpPr>
          <p:spPr>
            <a:xfrm>
              <a:off x="1807265" y="2935089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81814" y="2945869"/>
              <a:ext cx="4230645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1.2</a:t>
              </a:r>
              <a:r>
                <a:rPr lang="zh-CN" altLang="en-US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　</a:t>
              </a:r>
              <a:r>
                <a:rPr lang="zh-CN" altLang="en-US" sz="2100" spc="225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数据可视化的作用与意义</a:t>
              </a:r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469343"/>
            <a:ext cx="5693399" cy="426278"/>
            <a:chOff x="1807265" y="3400693"/>
            <a:chExt cx="5693399" cy="426278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1.3</a:t>
              </a:r>
              <a:r>
                <a:rPr lang="zh-CN" altLang="en-US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　</a:t>
              </a:r>
              <a:r>
                <a:rPr lang="zh-CN" altLang="en-US" sz="2100" spc="225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数据可视化的应用领域</a:t>
              </a:r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185131"/>
            <a:ext cx="5693399" cy="426279"/>
            <a:chOff x="1807265" y="3866296"/>
            <a:chExt cx="5693399" cy="426279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303801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1.4</a:t>
              </a:r>
              <a:r>
                <a:rPr lang="zh-CN" altLang="en-US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　</a:t>
              </a:r>
              <a:r>
                <a:rPr lang="zh-CN" altLang="en-US" sz="2100" spc="225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与相关学科关系</a:t>
              </a:r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9" y="38314"/>
            <a:ext cx="1742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高级大数据技术系列</a:t>
            </a:r>
            <a:endParaRPr lang="zh-CN" altLang="en-US" sz="1350" dirty="0" smtClean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7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HN" sz="1200" b="1" i="1" dirty="0">
                <a:solidFill>
                  <a:prstClr val="white">
                    <a:lumMod val="65000"/>
                  </a:prstClr>
                </a:solidFill>
              </a:rPr>
              <a:t>of</a:t>
            </a:r>
            <a:endParaRPr lang="es-ES" sz="1200" b="1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9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s-HN" sz="1200" b="1" dirty="0" smtClean="0">
                <a:solidFill>
                  <a:prstClr val="white">
                    <a:lumMod val="50000"/>
                  </a:prstClr>
                </a:solidFill>
              </a:rPr>
              <a:t>25</a:t>
            </a:r>
            <a:endParaRPr lang="en-US" altLang="es-HN" sz="1200" b="1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0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765366" y="490091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习题</a:t>
            </a:r>
            <a:endParaRPr lang="zh-CN" altLang="en-US" sz="2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742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75549" y="184284"/>
            <a:ext cx="155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手机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6762" y="1145478"/>
            <a:ext cx="2303744" cy="4112860"/>
            <a:chOff x="97237" y="1145478"/>
            <a:chExt cx="2303744" cy="411286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237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F:\微信\APP二维码\我的PM2.5--已测试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188" y="1943233"/>
              <a:ext cx="1257537" cy="125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文本框 18"/>
            <p:cNvSpPr txBox="1"/>
            <p:nvPr/>
          </p:nvSpPr>
          <p:spPr>
            <a:xfrm>
              <a:off x="611805" y="3338868"/>
              <a:ext cx="12538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我的</a:t>
              </a:r>
              <a:r>
                <a:rPr lang="en-US" altLang="zh-CN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PM2.5</a:t>
              </a:r>
              <a:endParaRPr lang="en-US" altLang="zh-C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663" y="3732155"/>
              <a:ext cx="141577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随时随地准确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查看身边的</a:t>
              </a:r>
              <a:endPara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PM2.5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值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93986" y="1145478"/>
            <a:ext cx="2303744" cy="4112860"/>
            <a:chOff x="2293986" y="1145478"/>
            <a:chExt cx="2303744" cy="4112860"/>
          </a:xfrm>
        </p:grpSpPr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93986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F:\微信\APP二维码\同声译-已测试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312" y="1940747"/>
              <a:ext cx="1260023" cy="1260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本框 18"/>
            <p:cNvSpPr txBox="1"/>
            <p:nvPr/>
          </p:nvSpPr>
          <p:spPr>
            <a:xfrm>
              <a:off x="3048916" y="334749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同声译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67437" y="3732155"/>
              <a:ext cx="14510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26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种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语言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互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译的实时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翻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译软件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91416" y="1145478"/>
            <a:ext cx="2303744" cy="4112860"/>
            <a:chOff x="6691416" y="1145478"/>
            <a:chExt cx="2303744" cy="4112860"/>
          </a:xfrm>
        </p:grpSpPr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91416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F:\微信\APP二维码\科技头条Android版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324" y="1943233"/>
              <a:ext cx="1294820" cy="1294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文本框 18"/>
            <p:cNvSpPr txBox="1"/>
            <p:nvPr/>
          </p:nvSpPr>
          <p:spPr>
            <a:xfrm>
              <a:off x="7446450" y="33745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科技头条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212224" y="3855265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汇聚前沿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资讯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的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科技情报站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85142" y="1145478"/>
            <a:ext cx="2303744" cy="4112860"/>
            <a:chOff x="4485142" y="1145478"/>
            <a:chExt cx="2303744" cy="4112860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85142" y="1145478"/>
              <a:ext cx="2303744" cy="4112860"/>
            </a:xfrm>
            <a:prstGeom prst="rect">
              <a:avLst/>
            </a:prstGeom>
            <a:noFill/>
            <a:effectLst>
              <a:reflection blurRad="6350" stA="30000" endPos="17000" dist="127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 descr="F:\微信\APP二维码\0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365" y="1929395"/>
              <a:ext cx="1285211" cy="1285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文本框 18"/>
            <p:cNvSpPr txBox="1"/>
            <p:nvPr/>
          </p:nvSpPr>
          <p:spPr>
            <a:xfrm>
              <a:off x="5200146" y="3347665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我的南京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66491" y="3732155"/>
              <a:ext cx="16209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云创大数据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为路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况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大数据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应用提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供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技术</a:t>
              </a:r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支持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462338" y="4933111"/>
            <a:ext cx="1563301" cy="641625"/>
            <a:chOff x="5462338" y="4933111"/>
            <a:chExt cx="1563301" cy="641625"/>
          </a:xfrm>
        </p:grpSpPr>
        <p:sp>
          <p:nvSpPr>
            <p:cNvPr id="29" name="矩形 28"/>
            <p:cNvSpPr/>
            <p:nvPr/>
          </p:nvSpPr>
          <p:spPr>
            <a:xfrm>
              <a:off x="5462338" y="4933111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8" name="Picture 14" descr="F:\logo\中国智能硬件logo-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438" y="5074882"/>
              <a:ext cx="1255100" cy="38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422066" y="4933025"/>
            <a:ext cx="1563301" cy="641625"/>
            <a:chOff x="422066" y="4933025"/>
            <a:chExt cx="1563301" cy="641625"/>
          </a:xfrm>
        </p:grpSpPr>
        <p:sp>
          <p:nvSpPr>
            <p:cNvPr id="3" name="矩形 2"/>
            <p:cNvSpPr/>
            <p:nvPr/>
          </p:nvSpPr>
          <p:spPr>
            <a:xfrm>
              <a:off x="422066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9" name="Picture 15" descr="F:\logo\chinacloud_logo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83" y="5074882"/>
              <a:ext cx="1170116" cy="35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7138738" y="5702714"/>
            <a:ext cx="1563301" cy="641625"/>
            <a:chOff x="7138738" y="5702714"/>
            <a:chExt cx="1563301" cy="641625"/>
          </a:xfrm>
        </p:grpSpPr>
        <p:sp>
          <p:nvSpPr>
            <p:cNvPr id="35" name="矩形 34"/>
            <p:cNvSpPr/>
            <p:nvPr/>
          </p:nvSpPr>
          <p:spPr>
            <a:xfrm>
              <a:off x="713873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26453" y="5811545"/>
              <a:ext cx="1449293" cy="441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5462338" y="5702800"/>
            <a:ext cx="1563301" cy="641625"/>
            <a:chOff x="5462338" y="5702800"/>
            <a:chExt cx="1563301" cy="641625"/>
          </a:xfrm>
        </p:grpSpPr>
        <p:sp>
          <p:nvSpPr>
            <p:cNvPr id="34" name="矩形 33"/>
            <p:cNvSpPr/>
            <p:nvPr/>
          </p:nvSpPr>
          <p:spPr>
            <a:xfrm>
              <a:off x="5462338" y="5702800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1" name="Picture 17" descr="F:\logo\机器人-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2582" y="5779794"/>
              <a:ext cx="1279860" cy="442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2101918" y="5702714"/>
            <a:ext cx="1563301" cy="641625"/>
            <a:chOff x="2101918" y="5702714"/>
            <a:chExt cx="1563301" cy="641625"/>
          </a:xfrm>
        </p:grpSpPr>
        <p:sp>
          <p:nvSpPr>
            <p:cNvPr id="32" name="矩形 31"/>
            <p:cNvSpPr/>
            <p:nvPr/>
          </p:nvSpPr>
          <p:spPr>
            <a:xfrm>
              <a:off x="21019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2" name="Picture 18" descr="F:\logo\深度学习世界-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3837" y="5817014"/>
              <a:ext cx="1273483" cy="37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7138738" y="4933025"/>
            <a:ext cx="1563301" cy="641625"/>
            <a:chOff x="7138738" y="4933025"/>
            <a:chExt cx="1563301" cy="641625"/>
          </a:xfrm>
        </p:grpSpPr>
        <p:sp>
          <p:nvSpPr>
            <p:cNvPr id="30" name="矩形 29"/>
            <p:cNvSpPr/>
            <p:nvPr/>
          </p:nvSpPr>
          <p:spPr>
            <a:xfrm>
              <a:off x="713873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3" name="Picture 19" descr="F:\logo\中国PM25logo-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738" y="4994913"/>
              <a:ext cx="1563301" cy="559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3778318" y="5702714"/>
            <a:ext cx="1563301" cy="641625"/>
            <a:chOff x="3778318" y="5702714"/>
            <a:chExt cx="1563301" cy="641625"/>
          </a:xfrm>
        </p:grpSpPr>
        <p:sp>
          <p:nvSpPr>
            <p:cNvPr id="33" name="矩形 32"/>
            <p:cNvSpPr/>
            <p:nvPr/>
          </p:nvSpPr>
          <p:spPr>
            <a:xfrm>
              <a:off x="3778318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4" name="Picture 20" descr="F:\logo\中国存储-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811" y="5771447"/>
              <a:ext cx="1347402" cy="463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6"/>
          <p:cNvGrpSpPr/>
          <p:nvPr/>
        </p:nvGrpSpPr>
        <p:grpSpPr>
          <a:xfrm>
            <a:off x="2101918" y="4933025"/>
            <a:ext cx="1563301" cy="641625"/>
            <a:chOff x="2101918" y="4933025"/>
            <a:chExt cx="1563301" cy="641625"/>
          </a:xfrm>
        </p:grpSpPr>
        <p:sp>
          <p:nvSpPr>
            <p:cNvPr id="27" name="矩形 26"/>
            <p:cNvSpPr/>
            <p:nvPr/>
          </p:nvSpPr>
          <p:spPr>
            <a:xfrm>
              <a:off x="21019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45" name="Picture 21" descr="F:\logo\中国大数据LOGO-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966" y="5033699"/>
              <a:ext cx="1231203" cy="44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3778318" y="4933025"/>
            <a:ext cx="1563301" cy="641625"/>
            <a:chOff x="3778318" y="4933025"/>
            <a:chExt cx="1563301" cy="641625"/>
          </a:xfrm>
        </p:grpSpPr>
        <p:sp>
          <p:nvSpPr>
            <p:cNvPr id="28" name="矩形 27"/>
            <p:cNvSpPr/>
            <p:nvPr/>
          </p:nvSpPr>
          <p:spPr>
            <a:xfrm>
              <a:off x="3778318" y="4933025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6" name="Picture 22" descr="F:\logo\中国物联网-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888" y="5039161"/>
              <a:ext cx="1226845" cy="439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422066" y="5702714"/>
            <a:ext cx="1563301" cy="641625"/>
            <a:chOff x="422066" y="5702714"/>
            <a:chExt cx="1563301" cy="641625"/>
          </a:xfrm>
        </p:grpSpPr>
        <p:sp>
          <p:nvSpPr>
            <p:cNvPr id="31" name="矩形 30"/>
            <p:cNvSpPr/>
            <p:nvPr/>
          </p:nvSpPr>
          <p:spPr>
            <a:xfrm>
              <a:off x="422066" y="5702714"/>
              <a:ext cx="1563301" cy="641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47" name="Picture 23" descr="F:\logo\中国智慧城市logo-0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21" y="5783517"/>
              <a:ext cx="1505759" cy="45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383965" y="619673"/>
            <a:ext cx="4092208" cy="3950990"/>
            <a:chOff x="383853" y="409573"/>
            <a:chExt cx="4092208" cy="3950990"/>
          </a:xfrm>
        </p:grpSpPr>
        <p:sp>
          <p:nvSpPr>
            <p:cNvPr id="4" name="矩形 3"/>
            <p:cNvSpPr/>
            <p:nvPr/>
          </p:nvSpPr>
          <p:spPr>
            <a:xfrm>
              <a:off x="383853" y="409573"/>
              <a:ext cx="4092208" cy="395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 descr="C:\Users\Administrator\Desktop\TIM截图20180706145956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53" y="1263318"/>
              <a:ext cx="4092208" cy="20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28192" y="3420340"/>
              <a:ext cx="3185487" cy="641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万物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云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ts val="2160"/>
                </a:lnSpc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智能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硬件大数据免费托管平台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48" name="Picture 24" descr="F:\大数据挖掘平台\物联网大数据平台\logo_bate_homeaaa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082" y="595308"/>
              <a:ext cx="1809750" cy="52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组合 16"/>
          <p:cNvGrpSpPr/>
          <p:nvPr/>
        </p:nvGrpSpPr>
        <p:grpSpPr>
          <a:xfrm>
            <a:off x="4683604" y="619673"/>
            <a:ext cx="4092208" cy="3950990"/>
            <a:chOff x="4683492" y="409573"/>
            <a:chExt cx="4092208" cy="3950990"/>
          </a:xfrm>
        </p:grpSpPr>
        <p:sp>
          <p:nvSpPr>
            <p:cNvPr id="37" name="矩形 36"/>
            <p:cNvSpPr/>
            <p:nvPr/>
          </p:nvSpPr>
          <p:spPr>
            <a:xfrm>
              <a:off x="4683492" y="409573"/>
              <a:ext cx="4092208" cy="3950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5400000" sx="102000" sy="102000" algn="t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 descr="C:\Users\Administrator\Desktop\TIM截图20180706145922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587" y="1263318"/>
              <a:ext cx="4075113" cy="2034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76230" y="3420340"/>
              <a:ext cx="2723823" cy="656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216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环境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云</a:t>
              </a:r>
              <a:endPara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ts val="2160"/>
                </a:lnSpc>
              </a:pP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环境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大数据开放</a:t>
              </a:r>
              <a:r>
                <a:rPr lang="zh-CN" alt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共享平台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50" name="Picture 26" descr="F:\大数据挖掘平台\环境云\环境云logo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5807" y="514623"/>
              <a:ext cx="1630844" cy="79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/>
          <p:cNvSpPr txBox="1"/>
          <p:nvPr/>
        </p:nvSpPr>
        <p:spPr>
          <a:xfrm>
            <a:off x="374194" y="12575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</a:rPr>
              <a:t>网站推荐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997136"/>
            <a:ext cx="7084431" cy="1791128"/>
            <a:chOff x="-1" y="2037922"/>
            <a:chExt cx="12192763" cy="1791128"/>
          </a:xfrm>
        </p:grpSpPr>
        <p:sp>
          <p:nvSpPr>
            <p:cNvPr id="3" name="矩形 2"/>
            <p:cNvSpPr/>
            <p:nvPr/>
          </p:nvSpPr>
          <p:spPr>
            <a:xfrm>
              <a:off x="762" y="2038350"/>
              <a:ext cx="12192000" cy="17907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762" y="2037922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-1" y="3752264"/>
              <a:ext cx="12192000" cy="7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91"/>
          <a:stretch>
            <a:fillRect/>
          </a:stretch>
        </p:blipFill>
        <p:spPr>
          <a:xfrm flipH="1">
            <a:off x="6143625" y="0"/>
            <a:ext cx="3000375" cy="6858000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1371600" y="2328817"/>
            <a:ext cx="4185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600" dirty="0" smtClean="0">
                <a:solidFill>
                  <a:schemeClr val="bg1"/>
                </a:solidFill>
              </a:rPr>
              <a:t>感谢聆听</a:t>
            </a:r>
            <a:endParaRPr lang="zh-CN" altLang="en-US" sz="7200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365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 smtClean="0">
                <a:solidFill>
                  <a:prstClr val="white"/>
                </a:solidFill>
              </a:rPr>
              <a:t>1.1</a:t>
            </a:r>
            <a:r>
              <a:rPr lang="zh-CN" altLang="en-US" sz="2100" b="1" spc="225" dirty="0">
                <a:solidFill>
                  <a:prstClr val="white"/>
                </a:solidFill>
              </a:rPr>
              <a:t>大数据可视化的概念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2232" y="1272944"/>
            <a:ext cx="64768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数据可视化主要旨在借助于图形化手段，清晰有效地传达与沟通</a:t>
            </a:r>
            <a:r>
              <a:rPr lang="zh-CN" altLang="en-US" sz="1600" dirty="0" smtClean="0"/>
              <a:t>信息。</a:t>
            </a:r>
            <a:endParaRPr lang="zh-CN" altLang="zh-CN" sz="1600" dirty="0"/>
          </a:p>
        </p:txBody>
      </p:sp>
      <p:pic>
        <p:nvPicPr>
          <p:cNvPr id="1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2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6" name="文本框 40"/>
          <p:cNvSpPr txBox="1"/>
          <p:nvPr/>
        </p:nvSpPr>
        <p:spPr>
          <a:xfrm>
            <a:off x="399253" y="8432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3D89BC"/>
                </a:solidFill>
              </a:rPr>
              <a:t>定义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12" name="组合 11"/>
          <p:cNvGrpSpPr/>
          <p:nvPr/>
        </p:nvGrpSpPr>
        <p:grpSpPr>
          <a:xfrm>
            <a:off x="577971" y="2395986"/>
            <a:ext cx="7546853" cy="1511779"/>
            <a:chOff x="3793574" y="4683245"/>
            <a:chExt cx="5101919" cy="514350"/>
          </a:xfrm>
        </p:grpSpPr>
        <p:grpSp>
          <p:nvGrpSpPr>
            <p:cNvPr id="27" name="组合 26"/>
            <p:cNvGrpSpPr/>
            <p:nvPr/>
          </p:nvGrpSpPr>
          <p:grpSpPr bwMode="auto">
            <a:xfrm>
              <a:off x="3793574" y="4683245"/>
              <a:ext cx="5101919" cy="514350"/>
              <a:chOff x="-260133" y="0"/>
              <a:chExt cx="4349533" cy="514350"/>
            </a:xfrm>
          </p:grpSpPr>
          <p:grpSp>
            <p:nvGrpSpPr>
              <p:cNvPr id="28" name="组合 27"/>
              <p:cNvGrpSpPr/>
              <p:nvPr/>
            </p:nvGrpSpPr>
            <p:grpSpPr bwMode="auto">
              <a:xfrm>
                <a:off x="1060450" y="0"/>
                <a:ext cx="1860550" cy="514350"/>
                <a:chOff x="0" y="0"/>
                <a:chExt cx="1860550" cy="514350"/>
              </a:xfrm>
            </p:grpSpPr>
            <p:sp>
              <p:nvSpPr>
                <p:cNvPr id="34" name="椭圆 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225550" cy="514350"/>
                </a:xfrm>
                <a:prstGeom prst="ellipse">
                  <a:avLst/>
                </a:prstGeom>
                <a:solidFill>
                  <a:schemeClr val="accent2"/>
                </a:solidFill>
                <a:ln w="25400" cmpd="sng" algn="ctr">
                  <a:solidFill>
                    <a:srgbClr val="000000"/>
                  </a:solidFill>
                  <a:round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pPr indent="127000" algn="just">
                    <a:lnSpc>
                      <a:spcPts val="1555"/>
                    </a:lnSpc>
                    <a:spcAft>
                      <a:spcPts val="0"/>
                    </a:spcAft>
                    <a:tabLst>
                      <a:tab pos="2628265" algn="ctr"/>
                      <a:tab pos="5292725" algn="r"/>
                    </a:tabLst>
                  </a:pPr>
                  <a:r>
                    <a:rPr lang="zh-CN" sz="2000" kern="500" dirty="0">
                      <a:effectLst/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</a:rPr>
                    <a:t>数据</a:t>
                  </a:r>
                  <a:endParaRPr lang="zh-CN" sz="2000" kern="500" dirty="0">
                    <a:effectLst/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</a:endParaRPr>
                </a:p>
              </p:txBody>
            </p:sp>
            <p:sp>
              <p:nvSpPr>
                <p:cNvPr id="35" name="椭圆 34"/>
                <p:cNvSpPr>
                  <a:spLocks noChangeArrowheads="1"/>
                </p:cNvSpPr>
                <p:nvPr/>
              </p:nvSpPr>
              <p:spPr bwMode="auto">
                <a:xfrm>
                  <a:off x="635000" y="0"/>
                  <a:ext cx="1225550" cy="514350"/>
                </a:xfrm>
                <a:prstGeom prst="ellipse">
                  <a:avLst/>
                </a:prstGeom>
                <a:solidFill>
                  <a:srgbClr val="00B0F0"/>
                </a:solidFill>
                <a:ln w="25400" cmpd="sng" algn="ctr">
                  <a:solidFill>
                    <a:srgbClr val="000000"/>
                  </a:solidFill>
                  <a:round/>
                </a:ln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pPr indent="228600" algn="just">
                    <a:lnSpc>
                      <a:spcPts val="1555"/>
                    </a:lnSpc>
                    <a:spcAft>
                      <a:spcPts val="0"/>
                    </a:spcAft>
                    <a:tabLst>
                      <a:tab pos="2628265" algn="ctr"/>
                      <a:tab pos="5292725" algn="r"/>
                    </a:tabLst>
                  </a:pPr>
                  <a:r>
                    <a:rPr lang="en-US" sz="900" kern="500" dirty="0">
                      <a:effectLst/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</a:rPr>
                    <a:t>    </a:t>
                  </a:r>
                  <a:r>
                    <a:rPr lang="en-US" sz="900" kern="500" dirty="0" smtClean="0">
                      <a:effectLst/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</a:rPr>
                    <a:t>               </a:t>
                  </a:r>
                  <a:r>
                    <a:rPr lang="zh-CN" sz="2000" kern="500" dirty="0" smtClean="0">
                      <a:effectLst/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</a:rPr>
                    <a:t>图形</a:t>
                  </a:r>
                  <a:endParaRPr lang="zh-CN" sz="2000" kern="500" dirty="0">
                    <a:effectLst/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</a:endParaRPr>
                </a:p>
              </p:txBody>
            </p:sp>
            <p:sp>
              <p:nvSpPr>
                <p:cNvPr id="36" name="椭圆 35"/>
                <p:cNvSpPr>
                  <a:spLocks noChangeArrowheads="1"/>
                </p:cNvSpPr>
                <p:nvPr/>
              </p:nvSpPr>
              <p:spPr bwMode="auto">
                <a:xfrm>
                  <a:off x="349250" y="0"/>
                  <a:ext cx="1225550" cy="514350"/>
                </a:xfrm>
                <a:prstGeom prst="ellips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rot="0" vert="horz" wrap="square" lIns="91440" tIns="45720" rIns="91440" bIns="45720" anchor="ctr" anchorCtr="0" upright="1">
                  <a:noAutofit/>
                </a:bodyPr>
                <a:lstStyle/>
                <a:p>
                  <a:pPr indent="228600" algn="just">
                    <a:lnSpc>
                      <a:spcPts val="1555"/>
                    </a:lnSpc>
                    <a:spcAft>
                      <a:spcPts val="0"/>
                    </a:spcAft>
                    <a:tabLst>
                      <a:tab pos="2628265" algn="ctr"/>
                      <a:tab pos="5292725" algn="r"/>
                    </a:tabLst>
                  </a:pPr>
                  <a:r>
                    <a:rPr lang="zh-CN" sz="2000" kern="500" dirty="0">
                      <a:solidFill>
                        <a:srgbClr val="FFFF00"/>
                      </a:solidFill>
                      <a:effectLst/>
                      <a:latin typeface="Times New Roman" panose="02020603050405020304"/>
                      <a:ea typeface="宋体" panose="02010600030101010101" pitchFamily="2" charset="-122"/>
                      <a:cs typeface="Times New Roman" panose="02020603050405020304"/>
                    </a:rPr>
                    <a:t>可视化</a:t>
                  </a:r>
                  <a:endParaRPr lang="zh-CN" sz="2000" kern="500" dirty="0">
                    <a:solidFill>
                      <a:srgbClr val="FFFF00"/>
                    </a:solidFill>
                    <a:effectLst/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</a:endParaRPr>
                </a:p>
              </p:txBody>
            </p:sp>
          </p:grpSp>
          <p:cxnSp>
            <p:nvCxnSpPr>
              <p:cNvPr id="30" name="直接箭头连接符 29"/>
              <p:cNvCxnSpPr>
                <a:cxnSpLocks noChangeShapeType="1"/>
              </p:cNvCxnSpPr>
              <p:nvPr/>
            </p:nvCxnSpPr>
            <p:spPr bwMode="auto">
              <a:xfrm>
                <a:off x="774700" y="260350"/>
                <a:ext cx="285750" cy="0"/>
              </a:xfrm>
              <a:prstGeom prst="straightConnector1">
                <a:avLst/>
              </a:prstGeom>
              <a:noFill/>
              <a:ln w="9525" cmpd="sng" algn="ctr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" name="直接箭头连接符 30"/>
              <p:cNvCxnSpPr>
                <a:cxnSpLocks noChangeShapeType="1"/>
              </p:cNvCxnSpPr>
              <p:nvPr/>
            </p:nvCxnSpPr>
            <p:spPr bwMode="auto">
              <a:xfrm flipH="1">
                <a:off x="2921000" y="228600"/>
                <a:ext cx="393700" cy="0"/>
              </a:xfrm>
              <a:prstGeom prst="straightConnector1">
                <a:avLst/>
              </a:prstGeom>
              <a:noFill/>
              <a:ln w="9525" cmpd="sng" algn="ctr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" name="文本框 275"/>
              <p:cNvSpPr txBox="1">
                <a:spLocks noChangeArrowheads="1"/>
              </p:cNvSpPr>
              <p:nvPr/>
            </p:nvSpPr>
            <p:spPr bwMode="auto">
              <a:xfrm>
                <a:off x="-260133" y="219433"/>
                <a:ext cx="1034832" cy="114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marR="228600" indent="127000" algn="r">
                  <a:lnSpc>
                    <a:spcPts val="1555"/>
                  </a:lnSpc>
                  <a:spcAft>
                    <a:spcPts val="0"/>
                  </a:spcAft>
                  <a:tabLst>
                    <a:tab pos="2628265" algn="ctr"/>
                    <a:tab pos="5292725" algn="r"/>
                  </a:tabLst>
                </a:pPr>
                <a:r>
                  <a:rPr lang="zh-CN" sz="2000" kern="500" dirty="0" smtClean="0">
                    <a:effectLst/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</a:rPr>
                  <a:t>数据空间</a:t>
                </a:r>
                <a:endParaRPr lang="zh-CN" sz="2000" kern="500" dirty="0">
                  <a:effectLst/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  <p:sp>
            <p:nvSpPr>
              <p:cNvPr id="33" name="文本框 276"/>
              <p:cNvSpPr txBox="1">
                <a:spLocks noChangeArrowheads="1"/>
              </p:cNvSpPr>
              <p:nvPr/>
            </p:nvSpPr>
            <p:spPr bwMode="auto">
              <a:xfrm>
                <a:off x="3314700" y="166599"/>
                <a:ext cx="774700" cy="124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indent="127000" algn="l">
                  <a:lnSpc>
                    <a:spcPts val="1555"/>
                  </a:lnSpc>
                  <a:spcAft>
                    <a:spcPts val="0"/>
                  </a:spcAft>
                  <a:tabLst>
                    <a:tab pos="2628265" algn="ctr"/>
                    <a:tab pos="5292725" algn="r"/>
                  </a:tabLst>
                </a:pPr>
                <a:r>
                  <a:rPr lang="zh-CN" sz="2000" kern="500" dirty="0">
                    <a:effectLst/>
                    <a:latin typeface="Times New Roman" panose="02020603050405020304"/>
                    <a:ea typeface="宋体" panose="02010600030101010101" pitchFamily="2" charset="-122"/>
                    <a:cs typeface="Times New Roman" panose="02020603050405020304"/>
                  </a:rPr>
                  <a:t>视觉空间</a:t>
                </a:r>
                <a:endParaRPr lang="zh-CN" sz="2000" kern="500" dirty="0">
                  <a:effectLst/>
                  <a:latin typeface="Times New Roman" panose="02020603050405020304"/>
                  <a:ea typeface="宋体" panose="02010600030101010101" pitchFamily="2" charset="-122"/>
                  <a:cs typeface="Times New Roman" panose="02020603050405020304"/>
                </a:endParaRPr>
              </a:p>
            </p:txBody>
          </p:sp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9634" y="4940420"/>
              <a:ext cx="536575" cy="188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矩形 10"/>
          <p:cNvSpPr/>
          <p:nvPr/>
        </p:nvSpPr>
        <p:spPr>
          <a:xfrm>
            <a:off x="1170050" y="4313207"/>
            <a:ext cx="6803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数据：聚焦于解决数据的采集，清理，预处理，分析，挖掘。</a:t>
            </a:r>
            <a:endParaRPr lang="zh-CN" altLang="en-US" dirty="0"/>
          </a:p>
          <a:p>
            <a:r>
              <a:rPr lang="zh-CN" altLang="en-US" dirty="0"/>
              <a:t>图形：聚焦于解决对光学图像进行接收、提取信息、加工变换、模式识别及存储显示。</a:t>
            </a:r>
            <a:endParaRPr lang="zh-CN" altLang="en-US" dirty="0"/>
          </a:p>
          <a:p>
            <a:r>
              <a:rPr lang="zh-CN" altLang="en-US" dirty="0"/>
              <a:t>可视化：聚焦于解决将数据转换成图形，并进行交互处理。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365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1.1</a:t>
            </a:r>
            <a:r>
              <a:rPr lang="zh-CN" altLang="en-US" sz="2100" b="1" spc="225" dirty="0">
                <a:solidFill>
                  <a:prstClr val="white"/>
                </a:solidFill>
              </a:rPr>
              <a:t>大数据可视化的概念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HN" sz="1200" b="1" i="1" dirty="0">
                <a:solidFill>
                  <a:prstClr val="white">
                    <a:lumMod val="65000"/>
                  </a:prstClr>
                </a:solidFill>
              </a:rPr>
              <a:t>of</a:t>
            </a:r>
            <a:endParaRPr lang="es-ES" sz="1200" b="1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s-HN" sz="1200" b="1" dirty="0">
                <a:solidFill>
                  <a:prstClr val="white">
                    <a:lumMod val="50000"/>
                  </a:prstClr>
                </a:solidFill>
              </a:rPr>
              <a:t>25</a:t>
            </a:r>
            <a:endParaRPr lang="en-US" altLang="es-HN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2" name="文本框 40"/>
          <p:cNvSpPr txBox="1"/>
          <p:nvPr/>
        </p:nvSpPr>
        <p:spPr>
          <a:xfrm>
            <a:off x="399254" y="843230"/>
            <a:ext cx="3050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3D89BC"/>
                </a:solidFill>
              </a:rPr>
              <a:t>数据</a:t>
            </a:r>
            <a:r>
              <a:rPr lang="zh-CN" altLang="en-US" b="1" dirty="0" smtClean="0">
                <a:solidFill>
                  <a:srgbClr val="3D89BC"/>
                </a:solidFill>
              </a:rPr>
              <a:t>可视化分层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aphicFrame>
        <p:nvGraphicFramePr>
          <p:cNvPr id="11" name="图示 10"/>
          <p:cNvGraphicFramePr/>
          <p:nvPr/>
        </p:nvGraphicFramePr>
        <p:xfrm>
          <a:off x="1263126" y="904594"/>
          <a:ext cx="7182134" cy="1908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图示 20"/>
          <p:cNvGraphicFramePr/>
          <p:nvPr/>
        </p:nvGraphicFramePr>
        <p:xfrm>
          <a:off x="1300956" y="2609167"/>
          <a:ext cx="7144304" cy="312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365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1.1</a:t>
            </a:r>
            <a:r>
              <a:rPr lang="zh-CN" altLang="en-US" sz="2100" b="1" spc="225" dirty="0">
                <a:solidFill>
                  <a:prstClr val="white"/>
                </a:solidFill>
              </a:rPr>
              <a:t>大数据可视化的概念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2" name="文本框 40"/>
          <p:cNvSpPr txBox="1"/>
          <p:nvPr/>
        </p:nvSpPr>
        <p:spPr>
          <a:xfrm>
            <a:off x="399253" y="84323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D89BC"/>
                </a:solidFill>
              </a:rPr>
              <a:t>数据可视化技术包含以下几个基本概念：</a:t>
            </a:r>
            <a:endParaRPr lang="zh-CN" altLang="en-US" b="1" dirty="0">
              <a:solidFill>
                <a:srgbClr val="3D89BC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293525" y="946406"/>
            <a:ext cx="127327" cy="12732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471968" y="1748388"/>
            <a:ext cx="820006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①数据空间：是由</a:t>
            </a:r>
            <a:r>
              <a:rPr lang="en-US" altLang="zh-CN" sz="1600" dirty="0"/>
              <a:t>n</a:t>
            </a:r>
            <a:r>
              <a:rPr lang="zh-CN" altLang="en-US" sz="1600" dirty="0"/>
              <a:t>维属性和</a:t>
            </a:r>
            <a:r>
              <a:rPr lang="en-US" altLang="zh-CN" sz="1600" dirty="0"/>
              <a:t>m</a:t>
            </a:r>
            <a:r>
              <a:rPr lang="zh-CN" altLang="en-US" sz="1600" dirty="0"/>
              <a:t>个元素组成的数据集所构成的多维信息空间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1600" dirty="0"/>
              <a:t>②数据开发：是指利用一定的算法和工具对数据进行定量的推演和计算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1600" dirty="0"/>
              <a:t>③数据分析：指对多维数据进行切片、块、旋转等动作剖析数据，从而能多角度多侧面观察数据</a:t>
            </a:r>
            <a:r>
              <a:rPr lang="zh-CN" altLang="en-US" sz="1600" dirty="0" smtClean="0"/>
              <a:t>；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1600" dirty="0"/>
              <a:t>④数据可视化：是指将大型数据集中的数据以图形图像形式表示，并利用数据分析和开发工具发现其中未知信息的处理过程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zh-CN" altLang="en-US" sz="1600" dirty="0"/>
              <a:t>数据可视化已经提出了许多方法，这些方法根据其可视化的原理不同可以划分为基于几何的技术、面向像素技术、基于图标的技术、基于层次的技术、基于图像的技术和分布式技术等等。</a:t>
            </a:r>
            <a:endParaRPr lang="zh-CN" altLang="en-US" sz="1600" dirty="0"/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21" name="任意多边形 20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Freeform 142"/>
          <p:cNvSpPr>
            <a:spLocks noEditPoints="1"/>
          </p:cNvSpPr>
          <p:nvPr/>
        </p:nvSpPr>
        <p:spPr bwMode="auto">
          <a:xfrm>
            <a:off x="126487" y="216716"/>
            <a:ext cx="382471" cy="244300"/>
          </a:xfrm>
          <a:custGeom>
            <a:avLst/>
            <a:gdLst>
              <a:gd name="T0" fmla="*/ 108 w 128"/>
              <a:gd name="T1" fmla="*/ 26 h 88"/>
              <a:gd name="T2" fmla="*/ 75 w 128"/>
              <a:gd name="T3" fmla="*/ 0 h 88"/>
              <a:gd name="T4" fmla="*/ 46 w 128"/>
              <a:gd name="T5" fmla="*/ 15 h 88"/>
              <a:gd name="T6" fmla="*/ 34 w 128"/>
              <a:gd name="T7" fmla="*/ 11 h 88"/>
              <a:gd name="T8" fmla="*/ 15 w 128"/>
              <a:gd name="T9" fmla="*/ 30 h 88"/>
              <a:gd name="T10" fmla="*/ 16 w 128"/>
              <a:gd name="T11" fmla="*/ 35 h 88"/>
              <a:gd name="T12" fmla="*/ 0 w 128"/>
              <a:gd name="T13" fmla="*/ 61 h 88"/>
              <a:gd name="T14" fmla="*/ 27 w 128"/>
              <a:gd name="T15" fmla="*/ 88 h 88"/>
              <a:gd name="T16" fmla="*/ 96 w 128"/>
              <a:gd name="T17" fmla="*/ 88 h 88"/>
              <a:gd name="T18" fmla="*/ 128 w 128"/>
              <a:gd name="T19" fmla="*/ 56 h 88"/>
              <a:gd name="T20" fmla="*/ 108 w 128"/>
              <a:gd name="T21" fmla="*/ 26 h 88"/>
              <a:gd name="T22" fmla="*/ 44 w 128"/>
              <a:gd name="T23" fmla="*/ 50 h 88"/>
              <a:gd name="T24" fmla="*/ 66 w 128"/>
              <a:gd name="T25" fmla="*/ 28 h 88"/>
              <a:gd name="T26" fmla="*/ 80 w 128"/>
              <a:gd name="T27" fmla="*/ 32 h 88"/>
              <a:gd name="T28" fmla="*/ 84 w 128"/>
              <a:gd name="T29" fmla="*/ 28 h 88"/>
              <a:gd name="T30" fmla="*/ 84 w 128"/>
              <a:gd name="T31" fmla="*/ 42 h 88"/>
              <a:gd name="T32" fmla="*/ 70 w 128"/>
              <a:gd name="T33" fmla="*/ 42 h 88"/>
              <a:gd name="T34" fmla="*/ 75 w 128"/>
              <a:gd name="T35" fmla="*/ 37 h 88"/>
              <a:gd name="T36" fmla="*/ 72 w 128"/>
              <a:gd name="T37" fmla="*/ 36 h 88"/>
              <a:gd name="T38" fmla="*/ 66 w 128"/>
              <a:gd name="T39" fmla="*/ 35 h 88"/>
              <a:gd name="T40" fmla="*/ 60 w 128"/>
              <a:gd name="T41" fmla="*/ 36 h 88"/>
              <a:gd name="T42" fmla="*/ 55 w 128"/>
              <a:gd name="T43" fmla="*/ 39 h 88"/>
              <a:gd name="T44" fmla="*/ 52 w 128"/>
              <a:gd name="T45" fmla="*/ 44 h 88"/>
              <a:gd name="T46" fmla="*/ 51 w 128"/>
              <a:gd name="T47" fmla="*/ 50 h 88"/>
              <a:gd name="T48" fmla="*/ 51 w 128"/>
              <a:gd name="T49" fmla="*/ 54 h 88"/>
              <a:gd name="T50" fmla="*/ 44 w 128"/>
              <a:gd name="T51" fmla="*/ 54 h 88"/>
              <a:gd name="T52" fmla="*/ 44 w 128"/>
              <a:gd name="T53" fmla="*/ 50 h 88"/>
              <a:gd name="T54" fmla="*/ 66 w 128"/>
              <a:gd name="T55" fmla="*/ 73 h 88"/>
              <a:gd name="T56" fmla="*/ 53 w 128"/>
              <a:gd name="T57" fmla="*/ 68 h 88"/>
              <a:gd name="T58" fmla="*/ 49 w 128"/>
              <a:gd name="T59" fmla="*/ 73 h 88"/>
              <a:gd name="T60" fmla="*/ 49 w 128"/>
              <a:gd name="T61" fmla="*/ 59 h 88"/>
              <a:gd name="T62" fmla="*/ 62 w 128"/>
              <a:gd name="T63" fmla="*/ 59 h 88"/>
              <a:gd name="T64" fmla="*/ 58 w 128"/>
              <a:gd name="T65" fmla="*/ 64 h 88"/>
              <a:gd name="T66" fmla="*/ 60 w 128"/>
              <a:gd name="T67" fmla="*/ 65 h 88"/>
              <a:gd name="T68" fmla="*/ 66 w 128"/>
              <a:gd name="T69" fmla="*/ 66 h 88"/>
              <a:gd name="T70" fmla="*/ 72 w 128"/>
              <a:gd name="T71" fmla="*/ 65 h 88"/>
              <a:gd name="T72" fmla="*/ 77 w 128"/>
              <a:gd name="T73" fmla="*/ 61 h 88"/>
              <a:gd name="T74" fmla="*/ 81 w 128"/>
              <a:gd name="T75" fmla="*/ 57 h 88"/>
              <a:gd name="T76" fmla="*/ 82 w 128"/>
              <a:gd name="T77" fmla="*/ 50 h 88"/>
              <a:gd name="T78" fmla="*/ 81 w 128"/>
              <a:gd name="T79" fmla="*/ 47 h 88"/>
              <a:gd name="T80" fmla="*/ 89 w 128"/>
              <a:gd name="T81" fmla="*/ 47 h 88"/>
              <a:gd name="T82" fmla="*/ 89 w 128"/>
              <a:gd name="T83" fmla="*/ 50 h 88"/>
              <a:gd name="T84" fmla="*/ 66 w 128"/>
              <a:gd name="T85" fmla="*/ 7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" h="88">
                <a:moveTo>
                  <a:pt x="108" y="26"/>
                </a:moveTo>
                <a:cubicBezTo>
                  <a:pt x="104" y="11"/>
                  <a:pt x="91" y="0"/>
                  <a:pt x="75" y="0"/>
                </a:cubicBezTo>
                <a:cubicBezTo>
                  <a:pt x="63" y="0"/>
                  <a:pt x="52" y="6"/>
                  <a:pt x="46" y="15"/>
                </a:cubicBezTo>
                <a:cubicBezTo>
                  <a:pt x="43" y="13"/>
                  <a:pt x="38" y="11"/>
                  <a:pt x="34" y="11"/>
                </a:cubicBezTo>
                <a:cubicBezTo>
                  <a:pt x="24" y="11"/>
                  <a:pt x="15" y="20"/>
                  <a:pt x="15" y="30"/>
                </a:cubicBezTo>
                <a:cubicBezTo>
                  <a:pt x="15" y="32"/>
                  <a:pt x="16" y="34"/>
                  <a:pt x="16" y="35"/>
                </a:cubicBezTo>
                <a:cubicBezTo>
                  <a:pt x="7" y="40"/>
                  <a:pt x="0" y="49"/>
                  <a:pt x="0" y="61"/>
                </a:cubicBezTo>
                <a:cubicBezTo>
                  <a:pt x="0" y="76"/>
                  <a:pt x="12" y="88"/>
                  <a:pt x="27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114" y="88"/>
                  <a:pt x="128" y="74"/>
                  <a:pt x="128" y="56"/>
                </a:cubicBezTo>
                <a:cubicBezTo>
                  <a:pt x="128" y="42"/>
                  <a:pt x="120" y="31"/>
                  <a:pt x="108" y="26"/>
                </a:cubicBezTo>
                <a:close/>
                <a:moveTo>
                  <a:pt x="44" y="50"/>
                </a:moveTo>
                <a:cubicBezTo>
                  <a:pt x="44" y="38"/>
                  <a:pt x="54" y="28"/>
                  <a:pt x="66" y="28"/>
                </a:cubicBezTo>
                <a:cubicBezTo>
                  <a:pt x="71" y="28"/>
                  <a:pt x="76" y="30"/>
                  <a:pt x="80" y="32"/>
                </a:cubicBezTo>
                <a:cubicBezTo>
                  <a:pt x="84" y="28"/>
                  <a:pt x="84" y="28"/>
                  <a:pt x="84" y="28"/>
                </a:cubicBezTo>
                <a:cubicBezTo>
                  <a:pt x="84" y="42"/>
                  <a:pt x="84" y="42"/>
                  <a:pt x="84" y="42"/>
                </a:cubicBezTo>
                <a:cubicBezTo>
                  <a:pt x="70" y="42"/>
                  <a:pt x="70" y="42"/>
                  <a:pt x="70" y="42"/>
                </a:cubicBezTo>
                <a:cubicBezTo>
                  <a:pt x="75" y="37"/>
                  <a:pt x="75" y="37"/>
                  <a:pt x="75" y="37"/>
                </a:cubicBezTo>
                <a:cubicBezTo>
                  <a:pt x="74" y="37"/>
                  <a:pt x="73" y="36"/>
                  <a:pt x="72" y="36"/>
                </a:cubicBezTo>
                <a:cubicBezTo>
                  <a:pt x="70" y="35"/>
                  <a:pt x="68" y="35"/>
                  <a:pt x="66" y="35"/>
                </a:cubicBezTo>
                <a:cubicBezTo>
                  <a:pt x="64" y="35"/>
                  <a:pt x="62" y="35"/>
                  <a:pt x="60" y="36"/>
                </a:cubicBezTo>
                <a:cubicBezTo>
                  <a:pt x="58" y="37"/>
                  <a:pt x="57" y="38"/>
                  <a:pt x="55" y="39"/>
                </a:cubicBezTo>
                <a:cubicBezTo>
                  <a:pt x="54" y="41"/>
                  <a:pt x="53" y="43"/>
                  <a:pt x="52" y="44"/>
                </a:cubicBezTo>
                <a:cubicBezTo>
                  <a:pt x="51" y="46"/>
                  <a:pt x="51" y="48"/>
                  <a:pt x="51" y="50"/>
                </a:cubicBezTo>
                <a:cubicBezTo>
                  <a:pt x="51" y="52"/>
                  <a:pt x="51" y="53"/>
                  <a:pt x="51" y="54"/>
                </a:cubicBezTo>
                <a:cubicBezTo>
                  <a:pt x="44" y="54"/>
                  <a:pt x="44" y="54"/>
                  <a:pt x="44" y="54"/>
                </a:cubicBezTo>
                <a:cubicBezTo>
                  <a:pt x="44" y="53"/>
                  <a:pt x="44" y="52"/>
                  <a:pt x="44" y="50"/>
                </a:cubicBezTo>
                <a:close/>
                <a:moveTo>
                  <a:pt x="66" y="73"/>
                </a:moveTo>
                <a:cubicBezTo>
                  <a:pt x="61" y="73"/>
                  <a:pt x="57" y="71"/>
                  <a:pt x="53" y="68"/>
                </a:cubicBezTo>
                <a:cubicBezTo>
                  <a:pt x="49" y="73"/>
                  <a:pt x="49" y="73"/>
                  <a:pt x="49" y="73"/>
                </a:cubicBezTo>
                <a:cubicBezTo>
                  <a:pt x="49" y="59"/>
                  <a:pt x="49" y="59"/>
                  <a:pt x="49" y="59"/>
                </a:cubicBezTo>
                <a:cubicBezTo>
                  <a:pt x="62" y="59"/>
                  <a:pt x="62" y="59"/>
                  <a:pt x="62" y="59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59" y="64"/>
                  <a:pt x="60" y="65"/>
                </a:cubicBezTo>
                <a:cubicBezTo>
                  <a:pt x="62" y="66"/>
                  <a:pt x="64" y="66"/>
                  <a:pt x="66" y="66"/>
                </a:cubicBezTo>
                <a:cubicBezTo>
                  <a:pt x="68" y="66"/>
                  <a:pt x="70" y="66"/>
                  <a:pt x="72" y="65"/>
                </a:cubicBezTo>
                <a:cubicBezTo>
                  <a:pt x="74" y="64"/>
                  <a:pt x="76" y="63"/>
                  <a:pt x="77" y="61"/>
                </a:cubicBezTo>
                <a:cubicBezTo>
                  <a:pt x="79" y="60"/>
                  <a:pt x="80" y="58"/>
                  <a:pt x="81" y="57"/>
                </a:cubicBezTo>
                <a:cubicBezTo>
                  <a:pt x="82" y="55"/>
                  <a:pt x="82" y="53"/>
                  <a:pt x="82" y="50"/>
                </a:cubicBezTo>
                <a:cubicBezTo>
                  <a:pt x="82" y="49"/>
                  <a:pt x="82" y="48"/>
                  <a:pt x="81" y="47"/>
                </a:cubicBezTo>
                <a:cubicBezTo>
                  <a:pt x="89" y="47"/>
                  <a:pt x="89" y="47"/>
                  <a:pt x="89" y="47"/>
                </a:cubicBezTo>
                <a:cubicBezTo>
                  <a:pt x="89" y="48"/>
                  <a:pt x="89" y="49"/>
                  <a:pt x="89" y="50"/>
                </a:cubicBezTo>
                <a:cubicBezTo>
                  <a:pt x="89" y="63"/>
                  <a:pt x="79" y="73"/>
                  <a:pt x="66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 smtClean="0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3464169" y="1248508"/>
            <a:ext cx="1565031" cy="1573823"/>
          </a:xfrm>
          <a:prstGeom prst="ellipse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739054" y="3104743"/>
            <a:ext cx="1565031" cy="1573823"/>
          </a:xfrm>
          <a:prstGeom prst="ellipse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216434" y="3102015"/>
            <a:ext cx="1565031" cy="1573823"/>
          </a:xfrm>
          <a:prstGeom prst="ellipse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" name="直接箭头连接符 3"/>
          <p:cNvCxnSpPr>
            <a:stCxn id="2" idx="5"/>
            <a:endCxn id="34" idx="0"/>
          </p:cNvCxnSpPr>
          <p:nvPr/>
        </p:nvCxnSpPr>
        <p:spPr>
          <a:xfrm>
            <a:off x="4800007" y="2591850"/>
            <a:ext cx="721563" cy="512893"/>
          </a:xfrm>
          <a:prstGeom prst="straightConnector1">
            <a:avLst/>
          </a:prstGeom>
          <a:ln w="38100">
            <a:solidFill>
              <a:srgbClr val="40404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" idx="3"/>
            <a:endCxn id="35" idx="0"/>
          </p:cNvCxnSpPr>
          <p:nvPr/>
        </p:nvCxnSpPr>
        <p:spPr>
          <a:xfrm flipH="1">
            <a:off x="2998950" y="2591850"/>
            <a:ext cx="694412" cy="510165"/>
          </a:xfrm>
          <a:prstGeom prst="straightConnector1">
            <a:avLst/>
          </a:prstGeom>
          <a:ln w="38100">
            <a:solidFill>
              <a:srgbClr val="40404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5" idx="6"/>
            <a:endCxn id="34" idx="2"/>
          </p:cNvCxnSpPr>
          <p:nvPr/>
        </p:nvCxnSpPr>
        <p:spPr>
          <a:xfrm>
            <a:off x="3781465" y="3888927"/>
            <a:ext cx="957589" cy="2728"/>
          </a:xfrm>
          <a:prstGeom prst="straightConnector1">
            <a:avLst/>
          </a:prstGeom>
          <a:ln w="38100">
            <a:solidFill>
              <a:srgbClr val="40404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右箭头 11"/>
          <p:cNvSpPr/>
          <p:nvPr/>
        </p:nvSpPr>
        <p:spPr>
          <a:xfrm>
            <a:off x="2518359" y="1651022"/>
            <a:ext cx="802246" cy="343186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右箭头 52"/>
          <p:cNvSpPr/>
          <p:nvPr/>
        </p:nvSpPr>
        <p:spPr>
          <a:xfrm rot="8667223">
            <a:off x="6109660" y="3096840"/>
            <a:ext cx="756372" cy="342900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右箭头 54"/>
          <p:cNvSpPr/>
          <p:nvPr/>
        </p:nvSpPr>
        <p:spPr>
          <a:xfrm rot="20225373">
            <a:off x="1087351" y="4142951"/>
            <a:ext cx="1105961" cy="342900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0594" y="3200402"/>
            <a:ext cx="7905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大数据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9372" y="1177001"/>
            <a:ext cx="1947061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数据可视化指的是技术上较为高级的技术方法，而这些技术方法允许利用图形、图像处理、计算机视觉以及用户界面，通过表达、建模以及对立体、表面、属性以及动画的显示，对数据加以可视化解释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0680" y="1492045"/>
            <a:ext cx="22516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科学与工程实践当中对于计算机建模和模拟的运用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7722" y="4731621"/>
            <a:ext cx="18008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异质性数据集的分析工作提供支持</a:t>
            </a:r>
            <a:endParaRPr lang="zh-CN" alt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4425" y="1819975"/>
            <a:ext cx="11066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prstClr val="white"/>
                </a:solidFill>
              </a:rPr>
              <a:t>科学可视化。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13042" y="3552020"/>
            <a:ext cx="13458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zh-CN" sz="1400" dirty="0" smtClean="0">
              <a:solidFill>
                <a:prstClr val="white"/>
              </a:solidFill>
            </a:endParaRPr>
          </a:p>
          <a:p>
            <a:pPr algn="ctr"/>
            <a:r>
              <a:rPr lang="zh-CN" altLang="en-US" sz="1400" dirty="0">
                <a:solidFill>
                  <a:prstClr val="white"/>
                </a:solidFill>
              </a:rPr>
              <a:t>信息可视化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93059" y="3518714"/>
            <a:ext cx="13458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altLang="zh-CN" sz="1400" dirty="0" smtClean="0">
              <a:solidFill>
                <a:prstClr val="white"/>
              </a:solidFill>
            </a:endParaRPr>
          </a:p>
          <a:p>
            <a:r>
              <a:rPr lang="zh-CN" altLang="en-US" sz="1400" dirty="0">
                <a:solidFill>
                  <a:prstClr val="white"/>
                </a:solidFill>
              </a:rPr>
              <a:t>数据可视化</a:t>
            </a:r>
            <a:endParaRPr lang="zh-CN" altLang="en-US" sz="1400" dirty="0">
              <a:solidFill>
                <a:prstClr val="white"/>
              </a:solidFill>
            </a:endParaRPr>
          </a:p>
        </p:txBody>
      </p:sp>
      <p:pic>
        <p:nvPicPr>
          <p:cNvPr id="27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HN" sz="1200" b="1" i="1" dirty="0">
                <a:solidFill>
                  <a:prstClr val="white">
                    <a:lumMod val="65000"/>
                  </a:prstClr>
                </a:solidFill>
              </a:rPr>
              <a:t>of</a:t>
            </a:r>
            <a:endParaRPr lang="es-ES" sz="1200" b="1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0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prstClr val="white">
                    <a:lumMod val="50000"/>
                  </a:prstClr>
                </a:solidFill>
              </a:rPr>
              <a:t>25</a:t>
            </a:r>
            <a:endParaRPr lang="en-US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1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" name="文本框 6"/>
          <p:cNvSpPr txBox="1"/>
          <p:nvPr/>
        </p:nvSpPr>
        <p:spPr>
          <a:xfrm>
            <a:off x="452232" y="173917"/>
            <a:ext cx="34740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1.1</a:t>
            </a:r>
            <a:r>
              <a:rPr lang="zh-CN" altLang="en-US" sz="2100" b="1" spc="225" dirty="0">
                <a:solidFill>
                  <a:prstClr val="white"/>
                </a:solidFill>
              </a:rPr>
              <a:t>大数据可视化的概念</a:t>
            </a:r>
            <a:endParaRPr lang="zh-CN" altLang="en-US" sz="2100" b="1" spc="225" dirty="0" smtClean="0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2232" y="889323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3D89BC"/>
                </a:solidFill>
              </a:rPr>
              <a:t>数据可视化领域的起源</a:t>
            </a:r>
            <a:endParaRPr lang="zh-CN" altLang="zh-CN" sz="1600" b="1" dirty="0" smtClean="0">
              <a:solidFill>
                <a:srgbClr val="3D89BC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1754534" y="2064479"/>
            <a:ext cx="5693399" cy="426279"/>
            <a:chOff x="1807265" y="3866296"/>
            <a:chExt cx="5693399" cy="426279"/>
          </a:xfrm>
        </p:grpSpPr>
        <p:sp>
          <p:nvSpPr>
            <p:cNvPr id="56" name="圆角矩形 55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881814" y="3877077"/>
              <a:ext cx="3634328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1.1</a:t>
              </a:r>
              <a:r>
                <a:rPr lang="zh-CN" altLang="en-US" sz="2100" spc="225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　大数据可视化的概念</a:t>
              </a:r>
              <a:endParaRPr lang="zh-CN" altLang="en-US" sz="2100" spc="225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754534" y="2764335"/>
            <a:ext cx="5693399" cy="415498"/>
            <a:chOff x="1807265" y="2462595"/>
            <a:chExt cx="5693399" cy="415498"/>
          </a:xfrm>
        </p:grpSpPr>
        <p:sp>
          <p:nvSpPr>
            <p:cNvPr id="45" name="圆角矩形 44"/>
            <p:cNvSpPr/>
            <p:nvPr/>
          </p:nvSpPr>
          <p:spPr>
            <a:xfrm>
              <a:off x="1807265" y="2478527"/>
              <a:ext cx="5693399" cy="394154"/>
            </a:xfrm>
            <a:prstGeom prst="roundRect">
              <a:avLst>
                <a:gd name="adj" fmla="val 20658"/>
              </a:avLst>
            </a:prstGeom>
            <a:solidFill>
              <a:srgbClr val="3D89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883286" y="2462595"/>
              <a:ext cx="4230645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prstClr val="white"/>
                  </a:solidFill>
                </a:rPr>
                <a:t>1.2</a:t>
              </a:r>
              <a:r>
                <a:rPr lang="zh-CN" altLang="en-US" sz="2100" spc="225" dirty="0">
                  <a:solidFill>
                    <a:prstClr val="white"/>
                  </a:solidFill>
                </a:rPr>
                <a:t>　数据可视化的作用与意义</a:t>
              </a:r>
              <a:endParaRPr lang="zh-CN" altLang="en-US" sz="2100" spc="225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90257" y="854039"/>
            <a:ext cx="7832784" cy="781050"/>
            <a:chOff x="2788580" y="1152524"/>
            <a:chExt cx="3730770" cy="781050"/>
          </a:xfrm>
        </p:grpSpPr>
        <p:grpSp>
          <p:nvGrpSpPr>
            <p:cNvPr id="6" name="组合 5"/>
            <p:cNvGrpSpPr/>
            <p:nvPr/>
          </p:nvGrpSpPr>
          <p:grpSpPr>
            <a:xfrm>
              <a:off x="2788580" y="1152524"/>
              <a:ext cx="3730770" cy="781050"/>
              <a:chOff x="3725790" y="847725"/>
              <a:chExt cx="3730770" cy="78105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3725790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直角三角形 12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" name="组合 7"/>
              <p:cNvGrpSpPr/>
              <p:nvPr/>
            </p:nvGrpSpPr>
            <p:grpSpPr>
              <a:xfrm flipH="1">
                <a:off x="6829425" y="1019175"/>
                <a:ext cx="627135" cy="609600"/>
                <a:chOff x="3725790" y="1019175"/>
                <a:chExt cx="627135" cy="609600"/>
              </a:xfrm>
            </p:grpSpPr>
            <p:sp>
              <p:nvSpPr>
                <p:cNvPr id="10" name="任意多边形 9"/>
                <p:cNvSpPr/>
                <p:nvPr/>
              </p:nvSpPr>
              <p:spPr>
                <a:xfrm>
                  <a:off x="3725790" y="1019175"/>
                  <a:ext cx="627135" cy="609600"/>
                </a:xfrm>
                <a:custGeom>
                  <a:avLst/>
                  <a:gdLst>
                    <a:gd name="connsiteX0" fmla="*/ 0 w 627135"/>
                    <a:gd name="connsiteY0" fmla="*/ 0 h 609600"/>
                    <a:gd name="connsiteX1" fmla="*/ 627135 w 627135"/>
                    <a:gd name="connsiteY1" fmla="*/ 0 h 609600"/>
                    <a:gd name="connsiteX2" fmla="*/ 627135 w 627135"/>
                    <a:gd name="connsiteY2" fmla="*/ 609600 h 609600"/>
                    <a:gd name="connsiteX3" fmla="*/ 1783 w 627135"/>
                    <a:gd name="connsiteY3" fmla="*/ 609600 h 609600"/>
                    <a:gd name="connsiteX4" fmla="*/ 305666 w 627135"/>
                    <a:gd name="connsiteY4" fmla="*/ 300804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7135" h="609600">
                      <a:moveTo>
                        <a:pt x="0" y="0"/>
                      </a:moveTo>
                      <a:lnTo>
                        <a:pt x="627135" y="0"/>
                      </a:lnTo>
                      <a:lnTo>
                        <a:pt x="627135" y="609600"/>
                      </a:lnTo>
                      <a:lnTo>
                        <a:pt x="1783" y="609600"/>
                      </a:lnTo>
                      <a:lnTo>
                        <a:pt x="305666" y="3008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直角三角形 10"/>
                <p:cNvSpPr/>
                <p:nvPr/>
              </p:nvSpPr>
              <p:spPr>
                <a:xfrm rot="5400000" flipV="1">
                  <a:off x="4181475" y="1457325"/>
                  <a:ext cx="171450" cy="171450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/>
            </p:nvSpPr>
            <p:spPr>
              <a:xfrm>
                <a:off x="4181475" y="847725"/>
                <a:ext cx="2819400" cy="6096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文本框 14"/>
            <p:cNvSpPr txBox="1"/>
            <p:nvPr/>
          </p:nvSpPr>
          <p:spPr>
            <a:xfrm>
              <a:off x="3572476" y="1169836"/>
              <a:ext cx="1999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FFC000"/>
                  </a:solidFill>
                </a:rPr>
                <a:t>第</a:t>
              </a:r>
              <a:r>
                <a:rPr lang="en-US" altLang="zh-CN" sz="2800" dirty="0">
                  <a:solidFill>
                    <a:srgbClr val="FFC000"/>
                  </a:solidFill>
                </a:rPr>
                <a:t>1</a:t>
              </a:r>
              <a:r>
                <a:rPr lang="zh-CN" altLang="en-US" sz="2800" dirty="0">
                  <a:solidFill>
                    <a:srgbClr val="FFC000"/>
                  </a:solidFill>
                </a:rPr>
                <a:t>章  大数据可视化概述</a:t>
              </a:r>
              <a:endParaRPr lang="zh-CN" altLang="en-US" sz="28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754534" y="3469343"/>
            <a:ext cx="5693399" cy="426278"/>
            <a:chOff x="1807265" y="3400693"/>
            <a:chExt cx="5693399" cy="426278"/>
          </a:xfrm>
        </p:grpSpPr>
        <p:sp>
          <p:nvSpPr>
            <p:cNvPr id="51" name="圆角矩形 50"/>
            <p:cNvSpPr/>
            <p:nvPr/>
          </p:nvSpPr>
          <p:spPr>
            <a:xfrm>
              <a:off x="1807265" y="3400693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81814" y="3411473"/>
              <a:ext cx="3932487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1.3</a:t>
              </a:r>
              <a:r>
                <a:rPr lang="zh-CN" altLang="en-US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　</a:t>
              </a:r>
              <a:r>
                <a:rPr lang="zh-CN" altLang="en-US" sz="2100" spc="225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数据可视化的应用领域</a:t>
              </a:r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754534" y="4185131"/>
            <a:ext cx="5693399" cy="426279"/>
            <a:chOff x="1807265" y="3866296"/>
            <a:chExt cx="5693399" cy="426279"/>
          </a:xfrm>
        </p:grpSpPr>
        <p:sp>
          <p:nvSpPr>
            <p:cNvPr id="53" name="圆角矩形 52"/>
            <p:cNvSpPr/>
            <p:nvPr/>
          </p:nvSpPr>
          <p:spPr>
            <a:xfrm>
              <a:off x="1807265" y="3866296"/>
              <a:ext cx="5693399" cy="394200"/>
            </a:xfrm>
            <a:prstGeom prst="roundRect">
              <a:avLst>
                <a:gd name="adj" fmla="val 20658"/>
              </a:avLst>
            </a:prstGeom>
            <a:solidFill>
              <a:srgbClr val="E6E6E6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881814" y="3877077"/>
              <a:ext cx="303801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1.4</a:t>
              </a:r>
              <a:r>
                <a:rPr lang="zh-CN" altLang="en-US" sz="2100" spc="225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　</a:t>
              </a:r>
              <a:r>
                <a:rPr lang="zh-CN" altLang="en-US" sz="2100" spc="225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与相关学科关系</a:t>
              </a:r>
              <a:endParaRPr lang="zh-CN" altLang="en-US" sz="2100" spc="225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7143" y="-9147"/>
            <a:ext cx="9158090" cy="382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29" y="38314"/>
            <a:ext cx="1742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高级大数据技术系列</a:t>
            </a:r>
            <a:endParaRPr lang="zh-CN" altLang="en-US" sz="1350" dirty="0" smtClean="0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7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s-HN" sz="1200" b="1" i="1" dirty="0">
                <a:solidFill>
                  <a:prstClr val="white">
                    <a:lumMod val="65000"/>
                  </a:prstClr>
                </a:solidFill>
              </a:rPr>
              <a:t>of</a:t>
            </a:r>
            <a:endParaRPr lang="es-ES" sz="1200" b="1" i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39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s-HN" sz="1200" b="1" dirty="0">
                <a:solidFill>
                  <a:prstClr val="white">
                    <a:lumMod val="50000"/>
                  </a:prstClr>
                </a:solidFill>
              </a:rPr>
              <a:t>25</a:t>
            </a:r>
            <a:endParaRPr lang="en-US" altLang="es-HN" sz="1200" b="1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0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765366" y="4900918"/>
            <a:ext cx="5693399" cy="394200"/>
          </a:xfrm>
          <a:prstGeom prst="roundRect">
            <a:avLst>
              <a:gd name="adj" fmla="val 20658"/>
            </a:avLst>
          </a:prstGeom>
          <a:solidFill>
            <a:srgbClr val="E6E6E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习题</a:t>
            </a:r>
            <a:endParaRPr lang="zh-CN" altLang="en-US" sz="2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368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1.2.1</a:t>
            </a:r>
            <a:r>
              <a:rPr lang="zh-CN" altLang="en-US" sz="2100" b="1" spc="225" dirty="0">
                <a:solidFill>
                  <a:prstClr val="white"/>
                </a:solidFill>
              </a:rPr>
              <a:t>数据可视化的作用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56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58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s-HN" sz="1200" b="1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altLang="es-HN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09497" y="1249972"/>
            <a:ext cx="3657691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．数据记录和表达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．数据操作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．数据分析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rgbClr val="3D89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-2439"/>
            <a:ext cx="9145786" cy="718410"/>
            <a:chOff x="-1" y="190175"/>
            <a:chExt cx="9145786" cy="525795"/>
          </a:xfrm>
        </p:grpSpPr>
        <p:sp>
          <p:nvSpPr>
            <p:cNvPr id="5" name="任意多边形 4"/>
            <p:cNvSpPr/>
            <p:nvPr/>
          </p:nvSpPr>
          <p:spPr>
            <a:xfrm>
              <a:off x="1" y="190175"/>
              <a:ext cx="9143999" cy="490975"/>
            </a:xfrm>
            <a:custGeom>
              <a:avLst/>
              <a:gdLst>
                <a:gd name="connsiteX0" fmla="*/ 0 w 12191999"/>
                <a:gd name="connsiteY0" fmla="*/ 0 h 647700"/>
                <a:gd name="connsiteX1" fmla="*/ 12191999 w 12191999"/>
                <a:gd name="connsiteY1" fmla="*/ 0 h 647700"/>
                <a:gd name="connsiteX2" fmla="*/ 12191999 w 12191999"/>
                <a:gd name="connsiteY2" fmla="*/ 4171 h 647700"/>
                <a:gd name="connsiteX3" fmla="*/ 8600846 w 12191999"/>
                <a:gd name="connsiteY3" fmla="*/ 4171 h 647700"/>
                <a:gd name="connsiteX4" fmla="*/ 8223451 w 12191999"/>
                <a:gd name="connsiteY4" fmla="*/ 647700 h 647700"/>
                <a:gd name="connsiteX5" fmla="*/ 0 w 12191999"/>
                <a:gd name="connsiteY5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1999" h="647700">
                  <a:moveTo>
                    <a:pt x="0" y="0"/>
                  </a:moveTo>
                  <a:lnTo>
                    <a:pt x="12191999" y="0"/>
                  </a:lnTo>
                  <a:lnTo>
                    <a:pt x="12191999" y="4171"/>
                  </a:lnTo>
                  <a:lnTo>
                    <a:pt x="8600846" y="4171"/>
                  </a:lnTo>
                  <a:lnTo>
                    <a:pt x="8223451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-1" y="191961"/>
              <a:ext cx="9144000" cy="524009"/>
            </a:xfrm>
            <a:custGeom>
              <a:avLst/>
              <a:gdLst>
                <a:gd name="connsiteX0" fmla="*/ 8649011 w 12192000"/>
                <a:gd name="connsiteY0" fmla="*/ 0 h 698678"/>
                <a:gd name="connsiteX1" fmla="*/ 12192000 w 12192000"/>
                <a:gd name="connsiteY1" fmla="*/ 0 h 698678"/>
                <a:gd name="connsiteX2" fmla="*/ 12192000 w 12192000"/>
                <a:gd name="connsiteY2" fmla="*/ 45719 h 698678"/>
                <a:gd name="connsiteX3" fmla="*/ 8689612 w 12192000"/>
                <a:gd name="connsiteY3" fmla="*/ 45719 h 698678"/>
                <a:gd name="connsiteX4" fmla="*/ 8309954 w 12192000"/>
                <a:gd name="connsiteY4" fmla="*/ 698678 h 698678"/>
                <a:gd name="connsiteX5" fmla="*/ 8149486 w 12192000"/>
                <a:gd name="connsiteY5" fmla="*/ 698678 h 698678"/>
                <a:gd name="connsiteX6" fmla="*/ 8149901 w 12192000"/>
                <a:gd name="connsiteY6" fmla="*/ 697970 h 698678"/>
                <a:gd name="connsiteX7" fmla="*/ 0 w 12192000"/>
                <a:gd name="connsiteY7" fmla="*/ 697970 h 698678"/>
                <a:gd name="connsiteX8" fmla="*/ 0 w 12192000"/>
                <a:gd name="connsiteY8" fmla="*/ 652251 h 698678"/>
                <a:gd name="connsiteX9" fmla="*/ 8176713 w 12192000"/>
                <a:gd name="connsiteY9" fmla="*/ 652251 h 698678"/>
                <a:gd name="connsiteX10" fmla="*/ 8557764 w 12192000"/>
                <a:gd name="connsiteY10" fmla="*/ 2487 h 698678"/>
                <a:gd name="connsiteX11" fmla="*/ 8649011 w 12192000"/>
                <a:gd name="connsiteY11" fmla="*/ 2487 h 698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698678">
                  <a:moveTo>
                    <a:pt x="8649011" y="0"/>
                  </a:moveTo>
                  <a:lnTo>
                    <a:pt x="12192000" y="0"/>
                  </a:lnTo>
                  <a:lnTo>
                    <a:pt x="12192000" y="45719"/>
                  </a:lnTo>
                  <a:lnTo>
                    <a:pt x="8689612" y="45719"/>
                  </a:lnTo>
                  <a:lnTo>
                    <a:pt x="8309954" y="698678"/>
                  </a:lnTo>
                  <a:lnTo>
                    <a:pt x="8149486" y="698678"/>
                  </a:lnTo>
                  <a:lnTo>
                    <a:pt x="8149901" y="697970"/>
                  </a:lnTo>
                  <a:lnTo>
                    <a:pt x="0" y="697970"/>
                  </a:lnTo>
                  <a:lnTo>
                    <a:pt x="0" y="652251"/>
                  </a:lnTo>
                  <a:lnTo>
                    <a:pt x="8176713" y="652251"/>
                  </a:lnTo>
                  <a:lnTo>
                    <a:pt x="8557764" y="2487"/>
                  </a:lnTo>
                  <a:lnTo>
                    <a:pt x="8649011" y="248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6231369" y="228409"/>
              <a:ext cx="2914416" cy="485775"/>
            </a:xfrm>
            <a:custGeom>
              <a:avLst/>
              <a:gdLst>
                <a:gd name="connsiteX0" fmla="*/ 379841 w 3885888"/>
                <a:gd name="connsiteY0" fmla="*/ 0 h 647700"/>
                <a:gd name="connsiteX1" fmla="*/ 3885888 w 3885888"/>
                <a:gd name="connsiteY1" fmla="*/ 0 h 647700"/>
                <a:gd name="connsiteX2" fmla="*/ 3885888 w 3885888"/>
                <a:gd name="connsiteY2" fmla="*/ 647700 h 647700"/>
                <a:gd name="connsiteX3" fmla="*/ 0 w 3885888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888" h="647700">
                  <a:moveTo>
                    <a:pt x="379841" y="0"/>
                  </a:moveTo>
                  <a:lnTo>
                    <a:pt x="3885888" y="0"/>
                  </a:lnTo>
                  <a:lnTo>
                    <a:pt x="3885888" y="647700"/>
                  </a:lnTo>
                  <a:lnTo>
                    <a:pt x="0" y="647700"/>
                  </a:lnTo>
                  <a:close/>
                </a:path>
              </a:pathLst>
            </a:custGeom>
            <a:solidFill>
              <a:srgbClr val="3D89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6"/>
          <p:cNvSpPr txBox="1"/>
          <p:nvPr/>
        </p:nvSpPr>
        <p:spPr>
          <a:xfrm>
            <a:off x="452232" y="173917"/>
            <a:ext cx="3368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00" b="1" spc="225" dirty="0">
                <a:solidFill>
                  <a:prstClr val="white"/>
                </a:solidFill>
              </a:rPr>
              <a:t>1.2.2</a:t>
            </a:r>
            <a:r>
              <a:rPr lang="zh-CN" altLang="en-US" sz="2100" b="1" spc="225" dirty="0">
                <a:solidFill>
                  <a:prstClr val="white"/>
                </a:solidFill>
              </a:rPr>
              <a:t>数据可视化的意义</a:t>
            </a:r>
            <a:endParaRPr lang="zh-CN" altLang="en-US" sz="2100" b="1" spc="225" dirty="0">
              <a:solidFill>
                <a:prstClr val="white"/>
              </a:solidFill>
            </a:endParaRPr>
          </a:p>
        </p:txBody>
      </p:sp>
      <p:sp>
        <p:nvSpPr>
          <p:cNvPr id="9" name="Freeform 172"/>
          <p:cNvSpPr>
            <a:spLocks noEditPoints="1"/>
          </p:cNvSpPr>
          <p:nvPr/>
        </p:nvSpPr>
        <p:spPr bwMode="auto">
          <a:xfrm>
            <a:off x="114106" y="218902"/>
            <a:ext cx="328601" cy="325528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id-ID" sz="1350">
              <a:solidFill>
                <a:prstClr val="black"/>
              </a:solidFill>
            </a:endParaRPr>
          </a:p>
        </p:txBody>
      </p:sp>
      <p:sp>
        <p:nvSpPr>
          <p:cNvPr id="10" name="文本框 27"/>
          <p:cNvSpPr txBox="1"/>
          <p:nvPr/>
        </p:nvSpPr>
        <p:spPr>
          <a:xfrm>
            <a:off x="6630203" y="234392"/>
            <a:ext cx="21403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prstClr val="white"/>
                </a:solidFill>
              </a:rPr>
              <a:t>第</a:t>
            </a:r>
            <a:r>
              <a:rPr lang="en-US" altLang="zh-CN" sz="1350" dirty="0">
                <a:solidFill>
                  <a:prstClr val="white"/>
                </a:solidFill>
              </a:rPr>
              <a:t>1</a:t>
            </a:r>
            <a:r>
              <a:rPr lang="zh-CN" altLang="en-US" sz="1350" dirty="0">
                <a:solidFill>
                  <a:prstClr val="white"/>
                </a:solidFill>
              </a:rPr>
              <a:t>章  大数据可视化概述</a:t>
            </a:r>
            <a:endParaRPr lang="zh-CN" altLang="en-US" sz="1350" dirty="0">
              <a:solidFill>
                <a:prstClr val="white"/>
              </a:solidFill>
            </a:endParaRPr>
          </a:p>
        </p:txBody>
      </p:sp>
      <p:pic>
        <p:nvPicPr>
          <p:cNvPr id="28" name="27 Imagen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250579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30 CuadroTexto"/>
          <p:cNvSpPr txBox="1"/>
          <p:nvPr/>
        </p:nvSpPr>
        <p:spPr>
          <a:xfrm>
            <a:off x="4467225" y="6261691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3" name="31 CuadroTexto"/>
          <p:cNvSpPr txBox="1"/>
          <p:nvPr/>
        </p:nvSpPr>
        <p:spPr>
          <a:xfrm>
            <a:off x="4729199" y="6267161"/>
            <a:ext cx="370840" cy="275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25</a:t>
            </a:r>
            <a:endParaRPr 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Imagen 27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3019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Imagen 28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926681" y="6301379"/>
            <a:ext cx="2111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灯片编号占位符 5"/>
          <p:cNvSpPr txBox="1"/>
          <p:nvPr/>
        </p:nvSpPr>
        <p:spPr>
          <a:xfrm>
            <a:off x="2402285" y="622279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730C6D-5BB4-4F63-9D16-9EBF769D35D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58567" y="1050842"/>
            <a:ext cx="82173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．视觉是人类获得信息的最主要途径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</a:t>
            </a:r>
            <a:r>
              <a:rPr lang="zh-CN" altLang="en-US" sz="1600" dirty="0"/>
              <a:t>．数据可视化的主要优势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3</a:t>
            </a:r>
            <a:r>
              <a:rPr lang="zh-CN" altLang="en-US" sz="1600" dirty="0"/>
              <a:t>．可视化能够帮助人们提高理解与处理数据的效率</a:t>
            </a:r>
            <a:endParaRPr lang="zh-CN" altLang="en-US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4</a:t>
            </a:r>
            <a:r>
              <a:rPr lang="en-US" altLang="zh-CN" sz="1600" dirty="0" smtClean="0"/>
              <a:t>.  </a:t>
            </a:r>
            <a:r>
              <a:rPr lang="zh-CN" altLang="en-US" sz="1600" dirty="0" smtClean="0"/>
              <a:t>数据</a:t>
            </a:r>
            <a:r>
              <a:rPr lang="zh-CN" altLang="en-US" sz="1600" dirty="0"/>
              <a:t>可视化能够在小空间中展示大规模数据</a:t>
            </a:r>
            <a:endParaRPr lang="zh-CN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340" y="783423"/>
            <a:ext cx="2796889" cy="1925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724025" y="2787006"/>
          <a:ext cx="5486400" cy="3187700"/>
        </p:xfrm>
        <a:graphic>
          <a:graphicData uri="http://schemas.openxmlformats.org/drawingml/2006/table">
            <a:tbl>
              <a:tblPr/>
              <a:tblGrid>
                <a:gridCol w="630555"/>
                <a:gridCol w="777875"/>
                <a:gridCol w="630555"/>
                <a:gridCol w="630555"/>
                <a:gridCol w="630555"/>
                <a:gridCol w="777875"/>
                <a:gridCol w="630555"/>
                <a:gridCol w="777875"/>
              </a:tblGrid>
              <a:tr h="266700">
                <a:tc gridSpan="8"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1-1 Anscombe</a:t>
                      </a: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组数据（</a:t>
                      </a: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Anscombe's quartet)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3990"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Ⅰ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Ⅱ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Ⅲ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zh-CN" sz="11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Ⅳ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</a:tr>
              <a:tr h="147955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9.14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7.46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6.58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6.95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8.14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6.77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5.76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7.58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8.74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12.74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7.71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8.81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8.77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7.11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8.84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8.33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9.26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7.81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8.47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9.96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8.10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8.84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7.04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7.24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6.13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6.08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5.25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4.26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3.10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5.39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12.50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10.84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9.13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8.15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5.56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4.82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7.26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6.42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7.91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5.68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4.74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5.73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8.0</a:t>
                      </a:r>
                      <a:endParaRPr lang="zh-CN" sz="1050" kern="5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1555"/>
                        </a:lnSpc>
                        <a:spcAft>
                          <a:spcPts val="0"/>
                        </a:spcAft>
                        <a:tabLst>
                          <a:tab pos="2628265" algn="ctr"/>
                          <a:tab pos="5292725" algn="r"/>
                          <a:tab pos="266700" algn="l"/>
                        </a:tabLst>
                      </a:pPr>
                      <a:r>
                        <a:rPr lang="en-US" sz="1100" kern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6.89</a:t>
                      </a:r>
                      <a:endParaRPr lang="zh-CN" sz="1050" kern="5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0" y="6123214"/>
            <a:ext cx="9144000" cy="5461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2855</Words>
  <Application>WPS 演示</Application>
  <PresentationFormat>全屏显示(4:3)</PresentationFormat>
  <Paragraphs>604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Times New Roman</vt:lpstr>
      <vt:lpstr>Cambria</vt:lpstr>
      <vt:lpstr>黑体</vt:lpstr>
      <vt:lpstr>Arial Unicode MS</vt:lpstr>
      <vt:lpstr>Calibri</vt:lpstr>
      <vt:lpstr>Office 主题</vt:lpstr>
      <vt:lpstr>1_Office 主题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cstor</dc:creator>
  <cp:lastModifiedBy>Administrator</cp:lastModifiedBy>
  <cp:revision>418</cp:revision>
  <dcterms:created xsi:type="dcterms:W3CDTF">2015-11-23T03:31:00Z</dcterms:created>
  <dcterms:modified xsi:type="dcterms:W3CDTF">2018-07-10T07:31:51Z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